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70" r:id="rId8"/>
    <p:sldId id="271" r:id="rId9"/>
    <p:sldId id="261" r:id="rId10"/>
    <p:sldId id="262" r:id="rId11"/>
    <p:sldId id="263" r:id="rId12"/>
    <p:sldId id="269" r:id="rId13"/>
    <p:sldId id="264" r:id="rId14"/>
    <p:sldId id="267" r:id="rId15"/>
    <p:sldId id="268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&#1041;&#1086;&#1083;&#1075;&#1072;&#1088;&#1099;_&#1090;&#1072;&#1090;.&#1103;&#1079;.mp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6566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323528" y="1052737"/>
            <a:ext cx="8134672" cy="2547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t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Равил Фәхретдиновның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t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 “Идел суы ага торыр...”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t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j-ea"/>
                <a:cs typeface="+mj-cs"/>
              </a:rPr>
              <a:t>әсәре  белән танышу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11" name="Подзаголовок 4"/>
          <p:cNvSpPr txBox="1">
            <a:spLocks/>
          </p:cNvSpPr>
          <p:nvPr/>
        </p:nvSpPr>
        <p:spPr>
          <a:xfrm>
            <a:off x="539552" y="4038600"/>
            <a:ext cx="69127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8нче 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сыйныфны</a:t>
            </a:r>
            <a:r>
              <a:rPr kumimoji="0" lang="tt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ң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t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рус төркемендә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t-RU" sz="3200" b="1" dirty="0" smtClean="0">
                <a:solidFill>
                  <a:srgbClr val="002060"/>
                </a:solidFill>
              </a:rPr>
              <a:t>ә</a:t>
            </a:r>
            <a:r>
              <a:rPr kumimoji="0" lang="tt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дәбият дәресе  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27584" y="476672"/>
            <a:ext cx="6984776" cy="259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tx2"/>
                </a:solidFill>
                <a:latin typeface="+mj-lt"/>
              </a:rPr>
              <a:t>                        ПЛАН</a:t>
            </a:r>
          </a:p>
          <a:p>
            <a:pPr marL="342900" lvl="0" indent="17463">
              <a:spcBef>
                <a:spcPct val="20000"/>
              </a:spcBef>
              <a:buAutoNum type="arabicParenR"/>
              <a:defRPr/>
            </a:pPr>
            <a:r>
              <a:rPr lang="tt-RU" sz="2800" b="1" i="1" dirty="0" smtClean="0">
                <a:solidFill>
                  <a:schemeClr val="tx2"/>
                </a:solidFill>
                <a:latin typeface="+mj-lt"/>
              </a:rPr>
              <a:t> БОЛГАРЛАРНЫҢ  ЯЛ ИТҮ УРЫНЫ.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tx2"/>
                </a:solidFill>
                <a:latin typeface="+mj-lt"/>
              </a:rPr>
              <a:t>2) ИДЕЛ БУЕНДА ЯҢА ДӘҮЛӘТ ТӨЗЕЛҮ.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tx2"/>
                </a:solidFill>
                <a:latin typeface="+mj-lt"/>
              </a:rPr>
              <a:t>3) БОЛГАР ДӘҮЛӘТЕНДӘ СӘҮДӘ ЭШЕ.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tx2"/>
                </a:solidFill>
                <a:latin typeface="+mj-lt"/>
              </a:rPr>
              <a:t>4) ИСЛАМ ДИНЕН КАБУЛ ИТҮ.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645024"/>
            <a:ext cx="7560840" cy="259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accent1"/>
                </a:solidFill>
                <a:latin typeface="+mj-lt"/>
              </a:rPr>
              <a:t>                                     </a:t>
            </a:r>
            <a:r>
              <a:rPr lang="tt-RU" sz="2800" b="1" i="1" dirty="0" smtClean="0">
                <a:solidFill>
                  <a:srgbClr val="002060"/>
                </a:solidFill>
                <a:latin typeface="+mj-lt"/>
              </a:rPr>
              <a:t>ПЛАН</a:t>
            </a:r>
          </a:p>
          <a:p>
            <a:pPr marL="342900" lvl="0" indent="17463">
              <a:spcBef>
                <a:spcPct val="20000"/>
              </a:spcBef>
              <a:buAutoNum type="arabicParenR"/>
              <a:defRPr/>
            </a:pPr>
            <a:r>
              <a:rPr lang="tt-RU" sz="2800" b="1" i="1" dirty="0" smtClean="0">
                <a:solidFill>
                  <a:srgbClr val="002060"/>
                </a:solidFill>
                <a:latin typeface="+mj-lt"/>
              </a:rPr>
              <a:t>  ИДЕЛ БУЕНДА ЯҢА ДӘҮЛӘТ ТӨЗЕЛҮ.</a:t>
            </a:r>
          </a:p>
          <a:p>
            <a:pPr marL="342900" lvl="0" indent="17463">
              <a:spcBef>
                <a:spcPct val="20000"/>
              </a:spcBef>
              <a:buAutoNum type="arabicParenR"/>
              <a:defRPr/>
            </a:pPr>
            <a:r>
              <a:rPr lang="tt-RU" sz="2800" b="1" i="1" dirty="0" smtClean="0">
                <a:solidFill>
                  <a:srgbClr val="002060"/>
                </a:solidFill>
                <a:latin typeface="+mj-lt"/>
              </a:rPr>
              <a:t> БОЛГАР ДӘҮЛӘТЕНДӘ СӘҮДӘ ЭШЕ.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rgbClr val="002060"/>
                </a:solidFill>
                <a:latin typeface="+mj-lt"/>
              </a:rPr>
              <a:t>3) ИСЛАМ ДИНЕН КАБУЛ ИТҮ.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rgbClr val="002060"/>
                </a:solidFill>
                <a:latin typeface="+mj-lt"/>
              </a:rPr>
              <a:t>4)БОЛГАРЛАРНЫҢ  ЯЛ ИТҮ УРЫНЫ.</a:t>
            </a:r>
            <a:endParaRPr lang="ru-RU" sz="28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Круговая стрелка 7">
            <a:hlinkClick r:id="rId4" action="ppaction://hlinkfile"/>
          </p:cNvPr>
          <p:cNvSpPr/>
          <p:nvPr/>
        </p:nvSpPr>
        <p:spPr>
          <a:xfrm>
            <a:off x="5508104" y="5589240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3261 L -0.00017 0.3004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9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486 L 0.00052 -0.3378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73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75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55576" y="404664"/>
            <a:ext cx="7416824" cy="5435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endParaRPr lang="tt-RU" sz="2800" b="1" i="1" dirty="0" smtClean="0">
              <a:latin typeface="Arial Narrow" pitchFamily="34" charset="0"/>
            </a:endParaRPr>
          </a:p>
          <a:p>
            <a:pPr marL="342900" lvl="0" indent="17463" algn="ctr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rgbClr val="0070C0"/>
                </a:solidFill>
              </a:rPr>
              <a:t>Диалогка төшеп калган репликаларны өстәп языгыз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endParaRPr lang="tt-RU" sz="2800" b="1" i="1" dirty="0" smtClean="0">
              <a:solidFill>
                <a:srgbClr val="002060"/>
              </a:solidFill>
              <a:latin typeface="+mj-lt"/>
            </a:endParaRP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Элек Идел буенда кемнәр яшәгән?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  ...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Ә болгарлар кайдан килгән?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  ...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Китапханәдә  бу турыда китаплар бар. </a:t>
            </a:r>
            <a:r>
              <a:rPr lang="ru-RU" sz="2800" b="1" i="1" dirty="0" smtClean="0">
                <a:solidFill>
                  <a:srgbClr val="002060"/>
                </a:solidFill>
              </a:rPr>
              <a:t>е</a:t>
            </a:r>
            <a:r>
              <a:rPr lang="en-US" sz="2800" b="1" i="1" dirty="0" err="1" smtClean="0">
                <a:solidFill>
                  <a:srgbClr val="002060"/>
                </a:solidFill>
              </a:rPr>
              <a:t>du.tatar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tt-RU" sz="2800" b="1" i="1" dirty="0" smtClean="0">
                <a:solidFill>
                  <a:srgbClr val="002060"/>
                </a:solidFill>
              </a:rPr>
              <a:t>сайтындагы электрон  кулланмада да  язылган.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620689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 algn="ctr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rgbClr val="0070C0"/>
                </a:solidFill>
              </a:rPr>
              <a:t>Диалогка төшеп калган репликаларны өстәп язу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Элек Идел буенда кемнәр яшәгән?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Элек Идел буенда төрле кабиләләр  яшәгән. Соңрак болгарлар күчеп килгән.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 Ә болгарлар кайдан килгән?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  Белмим.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800" b="1" i="1" dirty="0" smtClean="0">
                <a:solidFill>
                  <a:srgbClr val="002060"/>
                </a:solidFill>
              </a:rPr>
              <a:t>Китапханәдә  бу  турыда китаплар бар. </a:t>
            </a:r>
            <a:r>
              <a:rPr lang="ru-RU" sz="2800" b="1" i="1" dirty="0" smtClean="0">
                <a:solidFill>
                  <a:srgbClr val="002060"/>
                </a:solidFill>
              </a:rPr>
              <a:t>е</a:t>
            </a:r>
            <a:r>
              <a:rPr lang="en-US" sz="2800" b="1" i="1" dirty="0" err="1" smtClean="0">
                <a:solidFill>
                  <a:srgbClr val="002060"/>
                </a:solidFill>
              </a:rPr>
              <a:t>du.tatar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tt-RU" sz="2800" b="1" i="1" dirty="0" smtClean="0">
                <a:solidFill>
                  <a:srgbClr val="002060"/>
                </a:solidFill>
              </a:rPr>
              <a:t>сайтындагы электрон  кулланмада да  язылган.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332656"/>
            <a:ext cx="806489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defRPr/>
            </a:pPr>
            <a:r>
              <a:rPr lang="ru-RU" sz="2800" b="1" i="1" dirty="0" smtClean="0">
                <a:solidFill>
                  <a:schemeClr val="accent1"/>
                </a:solidFill>
              </a:rPr>
              <a:t>Как скажете о том, что: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ru-RU" sz="2800" b="1" i="1" dirty="0" smtClean="0">
                <a:solidFill>
                  <a:srgbClr val="002060"/>
                </a:solidFill>
              </a:rPr>
              <a:t>курить и пить алкогольные напитки – грех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(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исерткеч</a:t>
            </a: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эчемлекл</a:t>
            </a:r>
            <a:r>
              <a:rPr lang="tt-RU" sz="2800" b="1" i="1" dirty="0" smtClean="0">
                <a:solidFill>
                  <a:srgbClr val="FF0000"/>
                </a:solidFill>
              </a:rPr>
              <a:t>әр эчү, тәмәке тарту - гөнаһ</a:t>
            </a:r>
            <a:r>
              <a:rPr lang="ru-RU" sz="2800" b="1" i="1" dirty="0" smtClean="0">
                <a:solidFill>
                  <a:srgbClr val="FF0000"/>
                </a:solidFill>
              </a:rPr>
              <a:t>);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ru-RU" sz="2800" b="1" i="1" dirty="0" smtClean="0">
                <a:solidFill>
                  <a:srgbClr val="002060"/>
                </a:solidFill>
              </a:rPr>
              <a:t>в бане играли в шахматы, спорили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ru-RU" sz="2800" b="1" i="1" dirty="0" smtClean="0"/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(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мунчаларда</a:t>
            </a:r>
            <a:r>
              <a:rPr lang="ru-RU" sz="2800" b="1" i="1" dirty="0" smtClean="0">
                <a:solidFill>
                  <a:srgbClr val="FF0000"/>
                </a:solidFill>
              </a:rPr>
              <a:t> шахмат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уйнаганнар</a:t>
            </a:r>
            <a:r>
              <a:rPr lang="ru-RU" sz="2800" b="1" i="1" dirty="0" smtClean="0">
                <a:solidFill>
                  <a:srgbClr val="FF0000"/>
                </a:solidFill>
              </a:rPr>
              <a:t>,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бәхәсләшкәннәр</a:t>
            </a:r>
            <a:r>
              <a:rPr lang="ru-RU" sz="2800" b="1" i="1" dirty="0" smtClean="0">
                <a:solidFill>
                  <a:srgbClr val="FF0000"/>
                </a:solidFill>
              </a:rPr>
              <a:t>).</a:t>
            </a:r>
          </a:p>
          <a:p>
            <a:pPr marL="342900" lvl="0" indent="17463">
              <a:spcBef>
                <a:spcPct val="20000"/>
              </a:spcBef>
              <a:defRPr/>
            </a:pPr>
            <a:endParaRPr lang="tt-RU" b="1" i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221088"/>
            <a:ext cx="8136904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defRPr/>
            </a:pPr>
            <a:r>
              <a:rPr lang="ru-RU" sz="2800" b="1" i="1" dirty="0" smtClean="0">
                <a:solidFill>
                  <a:schemeClr val="accent1"/>
                </a:solidFill>
              </a:rPr>
              <a:t>Как спросите:</a:t>
            </a:r>
          </a:p>
          <a:p>
            <a:pPr marL="342900" indent="17463">
              <a:spcBef>
                <a:spcPct val="20000"/>
              </a:spcBef>
              <a:buFontTx/>
              <a:buChar char="-"/>
              <a:defRPr/>
            </a:pPr>
            <a:r>
              <a:rPr lang="ru-RU" sz="2800" b="1" i="1" dirty="0" smtClean="0">
                <a:solidFill>
                  <a:srgbClr val="002060"/>
                </a:solidFill>
              </a:rPr>
              <a:t>грех ли - курить и пить алкогольные напитки ;</a:t>
            </a:r>
          </a:p>
          <a:p>
            <a:pPr marL="342900" indent="17463">
              <a:spcBef>
                <a:spcPct val="20000"/>
              </a:spcBef>
              <a:buFontTx/>
              <a:buChar char="-"/>
              <a:defRPr/>
            </a:pPr>
            <a:r>
              <a:rPr lang="ru-RU" sz="2800" b="1" i="1" dirty="0" smtClean="0">
                <a:solidFill>
                  <a:srgbClr val="002060"/>
                </a:solidFill>
              </a:rPr>
              <a:t>играли ли в бане в шахматы, спорили ли.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endParaRPr lang="ru-RU" sz="2800" b="1" i="1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259632" y="692697"/>
            <a:ext cx="6552728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chemeClr val="accent1"/>
                </a:solidFill>
              </a:rPr>
              <a:t>ӨЙ ЭШЕ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400" b="1" i="1" u="sng" dirty="0" smtClean="0">
                <a:solidFill>
                  <a:srgbClr val="002060"/>
                </a:solidFill>
              </a:rPr>
              <a:t>1нче вариант</a:t>
            </a:r>
            <a:r>
              <a:rPr lang="tt-RU" sz="2400" b="1" i="1" dirty="0" smtClean="0">
                <a:solidFill>
                  <a:srgbClr val="002060"/>
                </a:solidFill>
              </a:rPr>
              <a:t>. 143нче б., 15нче күнегү.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400" b="1" i="1" u="sng" dirty="0" smtClean="0">
                <a:solidFill>
                  <a:srgbClr val="002060"/>
                </a:solidFill>
              </a:rPr>
              <a:t>2нче вариант</a:t>
            </a:r>
            <a:r>
              <a:rPr lang="tt-RU" sz="2400" b="1" i="1" dirty="0" smtClean="0">
                <a:solidFill>
                  <a:srgbClr val="002060"/>
                </a:solidFill>
              </a:rPr>
              <a:t>. Текстны кабатлап уку, 141нче б., 6к.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196752"/>
            <a:ext cx="72008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400" b="1" i="1" dirty="0" smtClean="0">
                <a:solidFill>
                  <a:srgbClr val="7030A0"/>
                </a:solidFill>
              </a:rPr>
              <a:t>Без нинди зур разделны өйрәнәбез?</a:t>
            </a:r>
          </a:p>
          <a:p>
            <a:pPr marL="342900" lvl="0" indent="17463">
              <a:spcBef>
                <a:spcPct val="20000"/>
              </a:spcBef>
              <a:buFontTx/>
              <a:buChar char="-"/>
              <a:defRPr/>
            </a:pPr>
            <a:r>
              <a:rPr lang="tt-RU" sz="2400" b="1" i="1" dirty="0" smtClean="0">
                <a:solidFill>
                  <a:srgbClr val="FF0000"/>
                </a:solidFill>
              </a:rPr>
              <a:t>“ҮТКӘННӘРНЕ ОНЫТМА СИН!”</a:t>
            </a:r>
          </a:p>
          <a:p>
            <a:pPr marL="342900" lvl="0" indent="17463">
              <a:spcBef>
                <a:spcPct val="20000"/>
              </a:spcBef>
              <a:defRPr/>
            </a:pPr>
            <a:endParaRPr lang="tt-RU" sz="2400" b="1" i="1" dirty="0" smtClean="0">
              <a:solidFill>
                <a:srgbClr val="002060"/>
              </a:solidFill>
            </a:endParaRP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7030A0"/>
                </a:solidFill>
              </a:rPr>
              <a:t>БЕЗ ҮЗЕБЕЗНЕҢ, ТУГАН ҖИРЕБЕЗНЕҢ ТАРИХЫН БЕЛЕРГӘ ТИЕШ. 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7030A0"/>
                </a:solidFill>
              </a:rPr>
              <a:t>“КИЛӘЧӘККӘ АЕК КАРАР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7030A0"/>
                </a:solidFill>
              </a:rPr>
              <a:t>ҮЗ ТАРИХЫН АНЫК БЕЛГӘН”.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7030A0"/>
                </a:solidFill>
              </a:rPr>
              <a:t>                                    Р.Фәйзуллин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692696"/>
            <a:ext cx="7560840" cy="438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defRPr/>
            </a:pPr>
            <a:r>
              <a:rPr lang="tt-RU" sz="3200" b="1" i="1" dirty="0" smtClean="0">
                <a:solidFill>
                  <a:schemeClr val="accent1"/>
                </a:solidFill>
              </a:rPr>
              <a:t>Бу фикерләр белән килешәсезме?</a:t>
            </a:r>
          </a:p>
          <a:p>
            <a:pPr marL="342900" lvl="0" indent="17463">
              <a:spcBef>
                <a:spcPct val="20000"/>
              </a:spcBef>
              <a:defRPr/>
            </a:pPr>
            <a:endParaRPr lang="tt-RU" b="1" i="1" dirty="0" smtClean="0">
              <a:latin typeface="Arial Narrow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tt-RU" sz="2400" b="1" dirty="0" smtClean="0">
                <a:solidFill>
                  <a:srgbClr val="002060"/>
                </a:solidFill>
              </a:rPr>
              <a:t>Идел буенда төрки кабиләләр булмаган.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tt-RU" sz="2400" b="1" dirty="0" smtClean="0">
                <a:solidFill>
                  <a:srgbClr val="002060"/>
                </a:solidFill>
              </a:rPr>
              <a:t>Болгарлар Идел буенда үз дәүләтләрен төзегән.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tt-RU" sz="2400" b="1" dirty="0" smtClean="0">
                <a:solidFill>
                  <a:srgbClr val="002060"/>
                </a:solidFill>
              </a:rPr>
              <a:t>Идел буенда төзелгән дәүләт Болгар дип аталган.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tt-RU" sz="2400" b="1" dirty="0" smtClean="0">
                <a:solidFill>
                  <a:srgbClr val="002060"/>
                </a:solidFill>
              </a:rPr>
              <a:t>Европада болгарлар, беренче булып, чуен    коя башлаганнар.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tt-RU" sz="2400" b="1" dirty="0" smtClean="0">
                <a:solidFill>
                  <a:srgbClr val="002060"/>
                </a:solidFill>
              </a:rPr>
              <a:t>Болгарлар ислам динен кабул итмәгән.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342900" lvl="0" indent="17463">
              <a:spcBef>
                <a:spcPct val="20000"/>
              </a:spcBef>
              <a:defRPr/>
            </a:pPr>
            <a:endParaRPr lang="ru-RU" b="1" i="1" dirty="0" smtClean="0">
              <a:solidFill>
                <a:srgbClr val="00206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 descr="post-1300-11547175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092280" y="5157192"/>
            <a:ext cx="1965450" cy="155679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51520" y="3501008"/>
            <a:ext cx="5449571" cy="132343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tt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Барыгызга  да рәхмәт!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4" descr="H:\МАМА\Презентации\Сашина презентация\35950497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83568" y="332656"/>
            <a:ext cx="3373836" cy="2949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6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5373216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827584" y="2095848"/>
            <a:ext cx="8316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3200" b="1" dirty="0" smtClean="0">
                <a:solidFill>
                  <a:srgbClr val="FF0000"/>
                </a:solidFill>
              </a:rPr>
              <a:t>- Ә сез, укучылар, нинди теләктә?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3356992"/>
            <a:ext cx="8568952" cy="297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t-RU" sz="3200" b="1" dirty="0" smtClean="0">
                <a:solidFill>
                  <a:srgbClr val="FF0000"/>
                </a:solidFill>
              </a:rPr>
              <a:t>Рәнҗемәсен, боекмасын дисәң йөрәк,</a:t>
            </a:r>
          </a:p>
          <a:p>
            <a:pPr>
              <a:lnSpc>
                <a:spcPct val="150000"/>
              </a:lnSpc>
            </a:pPr>
            <a:r>
              <a:rPr lang="tt-RU" sz="3200" b="1" dirty="0" smtClean="0">
                <a:solidFill>
                  <a:srgbClr val="FF0000"/>
                </a:solidFill>
              </a:rPr>
              <a:t>Изге сүзләр, җылы куллар, шатлык кирәк.</a:t>
            </a:r>
          </a:p>
          <a:p>
            <a:pPr>
              <a:lnSpc>
                <a:spcPct val="150000"/>
              </a:lnSpc>
            </a:pPr>
            <a:r>
              <a:rPr lang="tt-RU" sz="3200" b="1" dirty="0" smtClean="0">
                <a:solidFill>
                  <a:srgbClr val="FF0000"/>
                </a:solidFill>
              </a:rPr>
              <a:t>Йөзегез якты, күңелегез яхшы,</a:t>
            </a:r>
          </a:p>
          <a:p>
            <a:pPr>
              <a:lnSpc>
                <a:spcPct val="150000"/>
              </a:lnSpc>
            </a:pPr>
            <a:r>
              <a:rPr lang="tt-RU" sz="3200" b="1" dirty="0" smtClean="0">
                <a:solidFill>
                  <a:srgbClr val="FF0000"/>
                </a:solidFill>
              </a:rPr>
              <a:t>Дусларыгыз ышанычлы булсын!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2" name="Picture 4" descr="H:\МАМА\Презентации\Сашина презентация\35950497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83568" y="332656"/>
            <a:ext cx="3373836" cy="2949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8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18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26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J0234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24744" y="0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J0234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79513" y="214290"/>
            <a:ext cx="3240360" cy="7556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ПЛЕМЯ  • 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ЧУГУН•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ГОСУДАРСТВО•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РЕЛИГИЯ•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КОЖА∙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ДЕНЬГИ• 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УЗОР•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ТОРГОВЕЦ•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СЛАВА•</a:t>
            </a: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ГРЕХ∙</a:t>
            </a:r>
            <a:endParaRPr lang="tt-RU" sz="2400" b="1" dirty="0">
              <a:solidFill>
                <a:srgbClr val="FF0000"/>
              </a:solidFill>
            </a:endParaRPr>
          </a:p>
          <a:p>
            <a:pPr algn="r">
              <a:lnSpc>
                <a:spcPct val="150000"/>
              </a:lnSpc>
            </a:pPr>
            <a:r>
              <a:rPr lang="tt-RU" sz="2400" b="1" dirty="0" smtClean="0">
                <a:solidFill>
                  <a:srgbClr val="FF0000"/>
                </a:solidFill>
              </a:rPr>
              <a:t>ЗОЛОТО-СЕРЕБРО∙</a:t>
            </a:r>
          </a:p>
          <a:p>
            <a:pPr algn="r">
              <a:lnSpc>
                <a:spcPct val="150000"/>
              </a:lnSpc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algn="r">
              <a:lnSpc>
                <a:spcPct val="150000"/>
              </a:lnSpc>
            </a:pP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214290"/>
            <a:ext cx="3168352" cy="7484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1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ЧУЕН</a:t>
            </a:r>
          </a:p>
          <a:p>
            <a:pPr marL="444500" lvl="1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СӘҮДӘГӘР</a:t>
            </a:r>
          </a:p>
          <a:p>
            <a:pPr marL="444500" lvl="1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ДИН</a:t>
            </a:r>
          </a:p>
          <a:p>
            <a:pPr marL="444500" lvl="1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FF0000"/>
                </a:solidFill>
              </a:rPr>
              <a:t>КАБИЛ</a:t>
            </a:r>
            <a:r>
              <a:rPr lang="tt-RU" sz="2400" b="1" dirty="0" smtClean="0">
                <a:solidFill>
                  <a:srgbClr val="FF0000"/>
                </a:solidFill>
              </a:rPr>
              <a:t>Ә</a:t>
            </a: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ДӘҮЛӘТ</a:t>
            </a: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БИЗӘК</a:t>
            </a: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АКЧА</a:t>
            </a: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ДАН</a:t>
            </a: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АЛТЫН-КӨМЕШ</a:t>
            </a: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КҮН</a:t>
            </a: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r>
              <a:rPr lang="tt-RU" sz="2400" b="1" dirty="0" smtClean="0">
                <a:solidFill>
                  <a:srgbClr val="FF0000"/>
                </a:solidFill>
              </a:rPr>
              <a:t>ГӨНАҺ</a:t>
            </a:r>
            <a:endParaRPr lang="tt-RU" sz="2400" b="1" dirty="0">
              <a:solidFill>
                <a:srgbClr val="FF0000"/>
              </a:solidFill>
            </a:endParaRP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endParaRPr lang="tt-RU" sz="2400" b="1" dirty="0" smtClean="0">
              <a:solidFill>
                <a:srgbClr val="FF0000"/>
              </a:solidFill>
            </a:endParaRPr>
          </a:p>
          <a:p>
            <a:pPr marL="444500" indent="-444500">
              <a:lnSpc>
                <a:spcPct val="150000"/>
              </a:lnSpc>
              <a:buFont typeface="Arial" pitchFamily="34" charset="0"/>
              <a:buChar char="•"/>
            </a:pP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67544" y="404664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400" b="1" dirty="0" smtClean="0">
                <a:solidFill>
                  <a:srgbClr val="FF0000"/>
                </a:solidFill>
              </a:rPr>
              <a:t>ПЛЕМЯ   -                  КАБИЛӘ </a:t>
            </a:r>
          </a:p>
          <a:p>
            <a:r>
              <a:rPr lang="tt-RU" sz="2400" b="1" dirty="0" smtClean="0">
                <a:solidFill>
                  <a:srgbClr val="FF0000"/>
                </a:solidFill>
              </a:rPr>
              <a:t>ЧУГУН  -                    ЧУЕН</a:t>
            </a:r>
          </a:p>
          <a:p>
            <a:r>
              <a:rPr lang="tt-RU" sz="2400" b="1" dirty="0" smtClean="0">
                <a:solidFill>
                  <a:srgbClr val="FF0000"/>
                </a:solidFill>
              </a:rPr>
              <a:t>ГОСУДАРСТВО -     ДӘҮЛӘТ</a:t>
            </a:r>
          </a:p>
          <a:p>
            <a:r>
              <a:rPr lang="tt-RU" sz="2400" b="1" dirty="0" smtClean="0">
                <a:solidFill>
                  <a:srgbClr val="FF0000"/>
                </a:solidFill>
              </a:rPr>
              <a:t>РЕЛИГИЯ -               ДИН</a:t>
            </a:r>
          </a:p>
          <a:p>
            <a:r>
              <a:rPr lang="tt-RU" sz="2400" b="1" dirty="0" smtClean="0">
                <a:solidFill>
                  <a:srgbClr val="FF0000"/>
                </a:solidFill>
              </a:rPr>
              <a:t>ДЕНЬГИ -                  АКЧА</a:t>
            </a:r>
          </a:p>
          <a:p>
            <a:r>
              <a:rPr lang="tt-RU" sz="2400" b="1" dirty="0" smtClean="0">
                <a:solidFill>
                  <a:srgbClr val="FF0000"/>
                </a:solidFill>
              </a:rPr>
              <a:t>УЗОР -                        БИЗӘК</a:t>
            </a:r>
          </a:p>
          <a:p>
            <a:r>
              <a:rPr lang="tt-RU" sz="2400" b="1" dirty="0" smtClean="0">
                <a:solidFill>
                  <a:srgbClr val="FF0000"/>
                </a:solidFill>
              </a:rPr>
              <a:t>ТОРГОВЕЦ -             СӘҮДӘГӘР</a:t>
            </a:r>
          </a:p>
          <a:p>
            <a:r>
              <a:rPr lang="tt-RU" sz="2400" b="1" dirty="0" smtClean="0">
                <a:solidFill>
                  <a:srgbClr val="FF0000"/>
                </a:solidFill>
              </a:rPr>
              <a:t>СЛАВА -                      ДАН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404664"/>
            <a:ext cx="3006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1" indent="-444500">
              <a:buFont typeface="Arial" pitchFamily="34" charset="0"/>
              <a:buChar char="•"/>
            </a:pP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3501008"/>
            <a:ext cx="63184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500" b="1" dirty="0" smtClean="0">
                <a:solidFill>
                  <a:srgbClr val="002060"/>
                </a:solidFill>
              </a:rPr>
              <a:t>РАЗНЫЕ  ПЛЕМЕНА -  төрле ...</a:t>
            </a:r>
          </a:p>
          <a:p>
            <a:r>
              <a:rPr lang="tt-RU" sz="2500" b="1" dirty="0" smtClean="0">
                <a:solidFill>
                  <a:srgbClr val="002060"/>
                </a:solidFill>
              </a:rPr>
              <a:t> ЛИТ</a:t>
            </a:r>
            <a:r>
              <a:rPr lang="ru-RU" sz="2500" b="1" dirty="0" smtClean="0">
                <a:solidFill>
                  <a:srgbClr val="002060"/>
                </a:solidFill>
              </a:rPr>
              <a:t>ЬЁ  </a:t>
            </a:r>
            <a:r>
              <a:rPr lang="tt-RU" sz="2500" b="1" dirty="0" smtClean="0">
                <a:solidFill>
                  <a:srgbClr val="002060"/>
                </a:solidFill>
              </a:rPr>
              <a:t>ЧУГУНА - ...  кою</a:t>
            </a:r>
          </a:p>
          <a:p>
            <a:r>
              <a:rPr lang="tt-RU" sz="2500" b="1" dirty="0" smtClean="0">
                <a:solidFill>
                  <a:srgbClr val="002060"/>
                </a:solidFill>
              </a:rPr>
              <a:t>СВОЁ  ГОСУДАРСТВО – үз ...</a:t>
            </a:r>
          </a:p>
          <a:p>
            <a:r>
              <a:rPr lang="tt-RU" sz="2500" b="1" dirty="0" smtClean="0">
                <a:solidFill>
                  <a:srgbClr val="002060"/>
                </a:solidFill>
              </a:rPr>
              <a:t>СВОЯ  РЕЛИГИЯ - ... </a:t>
            </a:r>
          </a:p>
          <a:p>
            <a:r>
              <a:rPr lang="tt-RU" sz="2500" b="1" dirty="0" smtClean="0">
                <a:solidFill>
                  <a:srgbClr val="002060"/>
                </a:solidFill>
              </a:rPr>
              <a:t>СЕРЕБРЯНЫЕ  ДЕНЬГИ - ...</a:t>
            </a:r>
          </a:p>
          <a:p>
            <a:r>
              <a:rPr lang="tt-RU" sz="2500" b="1" dirty="0" smtClean="0">
                <a:solidFill>
                  <a:srgbClr val="002060"/>
                </a:solidFill>
              </a:rPr>
              <a:t>БОЛГАРСКИЕ  УЗОРЫ - ...</a:t>
            </a:r>
          </a:p>
          <a:p>
            <a:r>
              <a:rPr lang="tt-RU" sz="2500" b="1" dirty="0" smtClean="0">
                <a:solidFill>
                  <a:srgbClr val="002060"/>
                </a:solidFill>
              </a:rPr>
              <a:t>ПРИЕЗЖАЛИ  ТОРГОВЦЫ - ...</a:t>
            </a:r>
          </a:p>
          <a:p>
            <a:r>
              <a:rPr lang="tt-RU" sz="2500" b="1" dirty="0" smtClean="0">
                <a:solidFill>
                  <a:srgbClr val="002060"/>
                </a:solidFill>
              </a:rPr>
              <a:t>ПРОСЛАВИЛСЯ - ...</a:t>
            </a:r>
            <a:endParaRPr lang="ru-RU" sz="25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76672"/>
            <a:ext cx="7653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3600" b="1" dirty="0" smtClean="0">
                <a:solidFill>
                  <a:srgbClr val="002060"/>
                </a:solidFill>
              </a:rPr>
              <a:t>Как </a:t>
            </a:r>
            <a:r>
              <a:rPr lang="ru-RU" sz="3600" b="1" dirty="0" smtClean="0">
                <a:solidFill>
                  <a:srgbClr val="002060"/>
                </a:solidFill>
              </a:rPr>
              <a:t>скажете о том, что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196752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accent1"/>
                </a:solidFill>
              </a:rPr>
              <a:t>религия играет большую роль  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в жизни народа</a:t>
            </a:r>
          </a:p>
          <a:p>
            <a:pPr>
              <a:buNone/>
            </a:pPr>
            <a:r>
              <a:rPr lang="ru-RU" sz="3200" b="1" dirty="0" smtClean="0"/>
              <a:t>(</a:t>
            </a:r>
            <a:r>
              <a:rPr lang="tt-RU" sz="3200" b="1" dirty="0" smtClean="0">
                <a:solidFill>
                  <a:srgbClr val="FF0000"/>
                </a:solidFill>
              </a:rPr>
              <a:t>дин   халыкның  тормышында  зур рол</a:t>
            </a:r>
            <a:r>
              <a:rPr lang="ru-RU" sz="3200" b="1" dirty="0" err="1" smtClean="0">
                <a:solidFill>
                  <a:srgbClr val="FF0000"/>
                </a:solidFill>
              </a:rPr>
              <a:t>ь</a:t>
            </a:r>
            <a:r>
              <a:rPr lang="tt-RU" sz="3200" b="1" dirty="0" smtClean="0">
                <a:solidFill>
                  <a:srgbClr val="FF0000"/>
                </a:solidFill>
              </a:rPr>
              <a:t> уйный</a:t>
            </a:r>
            <a:r>
              <a:rPr lang="ru-RU" sz="3200" b="1" dirty="0" smtClean="0"/>
              <a:t>)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- есть разные религии</a:t>
            </a:r>
          </a:p>
          <a:p>
            <a:pPr>
              <a:buNone/>
            </a:pPr>
            <a:r>
              <a:rPr lang="ru-RU" sz="3200" b="1" dirty="0" smtClean="0"/>
              <a:t> </a:t>
            </a:r>
            <a:r>
              <a:rPr lang="ru-RU" sz="3200" b="1" dirty="0" err="1" smtClean="0"/>
              <a:t>(</a:t>
            </a:r>
            <a:r>
              <a:rPr lang="ru-RU" sz="3200" b="1" dirty="0" err="1" smtClean="0">
                <a:solidFill>
                  <a:srgbClr val="FF0000"/>
                </a:solidFill>
              </a:rPr>
              <a:t>төрле  диннәр  </a:t>
            </a:r>
            <a:r>
              <a:rPr lang="ru-RU" sz="3200" b="1" dirty="0" smtClean="0">
                <a:solidFill>
                  <a:srgbClr val="FF0000"/>
                </a:solidFill>
              </a:rPr>
              <a:t>бар</a:t>
            </a:r>
            <a:r>
              <a:rPr lang="ru-RU" sz="3200" b="1" dirty="0" smtClean="0"/>
              <a:t>)</a:t>
            </a:r>
          </a:p>
          <a:p>
            <a:r>
              <a:rPr lang="ru-RU" sz="3200" b="1" dirty="0" smtClean="0">
                <a:solidFill>
                  <a:schemeClr val="accent1"/>
                </a:solidFill>
              </a:rPr>
              <a:t>- нужно уважать религию каждого народа </a:t>
            </a:r>
          </a:p>
          <a:p>
            <a:pPr>
              <a:buNone/>
            </a:pPr>
            <a:r>
              <a:rPr lang="ru-RU" sz="3200" b="1" dirty="0" err="1" smtClean="0"/>
              <a:t>(</a:t>
            </a:r>
            <a:r>
              <a:rPr lang="ru-RU" sz="3200" b="1" dirty="0" err="1" smtClean="0">
                <a:solidFill>
                  <a:srgbClr val="FF0000"/>
                </a:solidFill>
              </a:rPr>
              <a:t>һәр  халыкның  динен</a:t>
            </a:r>
            <a:r>
              <a:rPr lang="ru-RU" sz="3200" b="1" dirty="0" smtClean="0">
                <a:solidFill>
                  <a:srgbClr val="FF0000"/>
                </a:solidFill>
              </a:rPr>
              <a:t>  </a:t>
            </a:r>
            <a:r>
              <a:rPr lang="ru-RU" sz="3200" b="1" dirty="0" err="1" smtClean="0">
                <a:solidFill>
                  <a:srgbClr val="FF0000"/>
                </a:solidFill>
              </a:rPr>
              <a:t>хөрмәт  итәргә кирәк</a:t>
            </a:r>
            <a:r>
              <a:rPr lang="ru-RU" sz="32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331640" y="764704"/>
            <a:ext cx="756084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accent1">
                    <a:lumMod val="75000"/>
                  </a:schemeClr>
                </a:solidFill>
              </a:rPr>
              <a:t>Унөченче  март.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accent1">
                    <a:lumMod val="75000"/>
                  </a:schemeClr>
                </a:solidFill>
              </a:rPr>
              <a:t>Сыйныф эше.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accent1">
                    <a:lumMod val="75000"/>
                  </a:schemeClr>
                </a:solidFill>
              </a:rPr>
              <a:t>Равил Фәхретдинов.  </a:t>
            </a:r>
          </a:p>
          <a:p>
            <a:pPr marL="342900" lvl="0" indent="17463">
              <a:spcBef>
                <a:spcPct val="20000"/>
              </a:spcBef>
              <a:defRPr/>
            </a:pPr>
            <a:r>
              <a:rPr lang="tt-RU" sz="2800" b="1" i="1" dirty="0" smtClean="0">
                <a:solidFill>
                  <a:schemeClr val="accent1">
                    <a:lumMod val="75000"/>
                  </a:schemeClr>
                </a:solidFill>
              </a:rPr>
              <a:t>“Идел суы ага торыр ...” әсәре.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47664" y="332656"/>
            <a:ext cx="3528392" cy="4392488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5136287"/>
            <a:ext cx="68762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Исеме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Равил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Габдрахман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улы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Arial" pitchFamily="34" charset="0"/>
              </a:rPr>
              <a:t>Фәхретдинов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Һөнәре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тарихчы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галим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Туу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датасы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14март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1937ел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(75 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яшь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)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Туу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sng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җире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Кариле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авылы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Балтач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авылында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 err="1" smtClean="0">
                <a:solidFill>
                  <a:srgbClr val="002060"/>
                </a:solidFill>
              </a:rPr>
              <a:t>үтә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pic>
        <p:nvPicPr>
          <p:cNvPr id="7" name="Picture 6" descr="J02341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827584" y="1124744"/>
            <a:ext cx="6840760" cy="337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0" indent="-85725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000066"/>
                </a:solidFill>
              </a:rPr>
              <a:t>Яшә</a:t>
            </a:r>
            <a:r>
              <a:rPr lang="tt-RU" sz="2400" b="1" i="1" u="sng" dirty="0" smtClean="0">
                <a:solidFill>
                  <a:srgbClr val="000066"/>
                </a:solidFill>
              </a:rPr>
              <a:t>гән</a:t>
            </a:r>
            <a:r>
              <a:rPr lang="tt-RU" sz="2400" b="1" i="1" dirty="0" smtClean="0">
                <a:solidFill>
                  <a:srgbClr val="000066"/>
                </a:solidFill>
              </a:rPr>
              <a:t> –  </a:t>
            </a:r>
            <a:r>
              <a:rPr lang="ru-RU" sz="2400" b="1" i="1" dirty="0" smtClean="0">
                <a:solidFill>
                  <a:srgbClr val="000066"/>
                </a:solidFill>
              </a:rPr>
              <a:t> жил, оказывается</a:t>
            </a:r>
          </a:p>
          <a:p>
            <a:pPr marL="85725" lvl="0" indent="-85725">
              <a:spcBef>
                <a:spcPct val="20000"/>
              </a:spcBef>
              <a:defRPr/>
            </a:pPr>
            <a:r>
              <a:rPr lang="ru-RU" sz="2400" b="1" i="1" dirty="0" smtClean="0">
                <a:solidFill>
                  <a:srgbClr val="000066"/>
                </a:solidFill>
              </a:rPr>
              <a:t>Т</a:t>
            </a:r>
            <a:r>
              <a:rPr lang="tt-RU" sz="2400" b="1" i="1" dirty="0" smtClean="0">
                <a:solidFill>
                  <a:srgbClr val="000066"/>
                </a:solidFill>
              </a:rPr>
              <a:t>ө</a:t>
            </a:r>
            <a:r>
              <a:rPr lang="ru-RU" sz="2400" b="1" i="1" dirty="0" err="1" smtClean="0">
                <a:solidFill>
                  <a:srgbClr val="000066"/>
                </a:solidFill>
              </a:rPr>
              <a:t>зе</a:t>
            </a:r>
            <a:r>
              <a:rPr lang="ru-RU" sz="2400" b="1" i="1" u="sng" dirty="0" err="1" smtClean="0">
                <a:solidFill>
                  <a:srgbClr val="000066"/>
                </a:solidFill>
              </a:rPr>
              <a:t>гән</a:t>
            </a:r>
            <a:r>
              <a:rPr lang="ru-RU" sz="2400" b="1" i="1" dirty="0" err="1" smtClean="0">
                <a:solidFill>
                  <a:srgbClr val="000066"/>
                </a:solidFill>
              </a:rPr>
              <a:t> </a:t>
            </a:r>
            <a:r>
              <a:rPr lang="ru-RU" sz="2400" b="1" i="1" dirty="0" smtClean="0">
                <a:solidFill>
                  <a:srgbClr val="000066"/>
                </a:solidFill>
              </a:rPr>
              <a:t>– строил, оказывается</a:t>
            </a:r>
          </a:p>
          <a:p>
            <a:pPr marL="85725" lvl="0" indent="-85725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000066"/>
                </a:solidFill>
              </a:rPr>
              <a:t>Башла</a:t>
            </a:r>
            <a:r>
              <a:rPr lang="tt-RU" sz="2400" b="1" i="1" u="sng" dirty="0" smtClean="0">
                <a:solidFill>
                  <a:srgbClr val="000066"/>
                </a:solidFill>
              </a:rPr>
              <a:t>ган</a:t>
            </a:r>
            <a:r>
              <a:rPr lang="tt-RU" sz="2400" b="1" i="1" dirty="0" smtClean="0">
                <a:solidFill>
                  <a:srgbClr val="000066"/>
                </a:solidFill>
              </a:rPr>
              <a:t> – начал, оказывается</a:t>
            </a:r>
          </a:p>
          <a:p>
            <a:pPr marL="85725" lvl="0" indent="-85725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000066"/>
                </a:solidFill>
              </a:rPr>
              <a:t>Кил</a:t>
            </a:r>
            <a:r>
              <a:rPr lang="tt-RU" sz="2400" b="1" i="1" u="sng" dirty="0" smtClean="0">
                <a:solidFill>
                  <a:srgbClr val="000066"/>
                </a:solidFill>
              </a:rPr>
              <a:t>гән</a:t>
            </a:r>
            <a:r>
              <a:rPr lang="tt-RU" sz="2400" b="1" i="1" dirty="0" smtClean="0">
                <a:solidFill>
                  <a:srgbClr val="000066"/>
                </a:solidFill>
              </a:rPr>
              <a:t> – приехал, оказывается</a:t>
            </a:r>
          </a:p>
          <a:p>
            <a:pPr marL="85725" lvl="0" indent="-85725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000066"/>
                </a:solidFill>
              </a:rPr>
              <a:t>Эшлә</a:t>
            </a:r>
            <a:r>
              <a:rPr lang="tt-RU" sz="2400" b="1" i="1" u="sng" dirty="0" smtClean="0">
                <a:solidFill>
                  <a:srgbClr val="000066"/>
                </a:solidFill>
              </a:rPr>
              <a:t>гән</a:t>
            </a:r>
            <a:r>
              <a:rPr lang="tt-RU" sz="2400" b="1" i="1" dirty="0" smtClean="0">
                <a:solidFill>
                  <a:srgbClr val="000066"/>
                </a:solidFill>
              </a:rPr>
              <a:t> – работал, оказывается</a:t>
            </a:r>
          </a:p>
          <a:p>
            <a:pPr marL="85725" lvl="0" indent="-85725">
              <a:spcBef>
                <a:spcPct val="20000"/>
              </a:spcBef>
              <a:defRPr/>
            </a:pPr>
            <a:r>
              <a:rPr lang="tt-RU" sz="2400" b="1" i="1" dirty="0" smtClean="0">
                <a:solidFill>
                  <a:srgbClr val="FF0000"/>
                </a:solidFill>
              </a:rPr>
              <a:t>-ган/-гән; -кан/-кән  - билге</a:t>
            </a:r>
            <a:r>
              <a:rPr lang="tt-RU" sz="2400" b="1" i="1" u="sng" dirty="0" smtClean="0">
                <a:solidFill>
                  <a:srgbClr val="FF0000"/>
                </a:solidFill>
              </a:rPr>
              <a:t>сез</a:t>
            </a:r>
            <a:r>
              <a:rPr lang="tt-RU" sz="2400" b="1" i="1" dirty="0" smtClean="0">
                <a:solidFill>
                  <a:srgbClr val="FF0000"/>
                </a:solidFill>
              </a:rPr>
              <a:t> үткән заман хикәя фигыл</a:t>
            </a:r>
            <a:r>
              <a:rPr lang="ru-RU" sz="2400" b="1" i="1" dirty="0" err="1" smtClean="0">
                <a:solidFill>
                  <a:srgbClr val="FF0000"/>
                </a:solidFill>
              </a:rPr>
              <a:t>ь</a:t>
            </a: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аффикслары</a:t>
            </a:r>
            <a:endParaRPr lang="tt-RU" sz="2400" b="1" i="1" dirty="0" smtClean="0">
              <a:solidFill>
                <a:srgbClr val="FF0000"/>
              </a:solidFill>
            </a:endParaRPr>
          </a:p>
          <a:p>
            <a:pPr marL="85725" lvl="0" indent="-85725">
              <a:spcBef>
                <a:spcPct val="20000"/>
              </a:spcBef>
              <a:defRPr/>
            </a:pPr>
            <a:r>
              <a:rPr lang="tt-RU" b="1" i="1" dirty="0" smtClean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692696"/>
            <a:ext cx="7344816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lvl="0" indent="-85725">
              <a:spcBef>
                <a:spcPct val="20000"/>
              </a:spcBef>
              <a:defRPr/>
            </a:pPr>
            <a:r>
              <a:rPr lang="tt-RU" sz="3200" b="1" i="1" dirty="0" smtClean="0">
                <a:solidFill>
                  <a:srgbClr val="000066"/>
                </a:solidFill>
              </a:rPr>
              <a:t>Дәреслек. 140нчы бит, 1нче күнегү.</a:t>
            </a:r>
          </a:p>
          <a:p>
            <a:pPr marL="85725" lvl="0" indent="-85725">
              <a:spcBef>
                <a:spcPct val="20000"/>
              </a:spcBef>
              <a:defRPr/>
            </a:pPr>
            <a:endParaRPr lang="tt-RU" sz="3200" b="1" i="1" dirty="0" smtClean="0">
              <a:solidFill>
                <a:srgbClr val="000066"/>
              </a:solidFill>
            </a:endParaRPr>
          </a:p>
          <a:p>
            <a:pPr marL="85725" lvl="0" indent="-85725">
              <a:spcBef>
                <a:spcPct val="20000"/>
              </a:spcBef>
              <a:buFontTx/>
              <a:buChar char="-"/>
              <a:defRPr/>
            </a:pPr>
            <a:r>
              <a:rPr lang="tt-RU" sz="3200" b="1" i="1" dirty="0" smtClean="0">
                <a:solidFill>
                  <a:srgbClr val="000066"/>
                </a:solidFill>
              </a:rPr>
              <a:t>Язмада кемнәр, кайсы халык турында сүз бара?</a:t>
            </a:r>
          </a:p>
          <a:p>
            <a:pPr marL="85725" lvl="0" indent="-85725">
              <a:spcBef>
                <a:spcPct val="20000"/>
              </a:spcBef>
              <a:buFontTx/>
              <a:buChar char="-"/>
              <a:defRPr/>
            </a:pPr>
            <a:r>
              <a:rPr lang="tt-RU" sz="3200" b="1" i="1" dirty="0" smtClean="0">
                <a:solidFill>
                  <a:srgbClr val="000066"/>
                </a:solidFill>
              </a:rPr>
              <a:t>ЯЗМАДА  </a:t>
            </a:r>
            <a:r>
              <a:rPr lang="tt-RU" sz="3200" b="1" i="1" u="sng" dirty="0" smtClean="0">
                <a:solidFill>
                  <a:srgbClr val="000066"/>
                </a:solidFill>
              </a:rPr>
              <a:t>БОЛГАРЛАР</a:t>
            </a:r>
            <a:r>
              <a:rPr lang="tt-RU" sz="3200" b="1" i="1" dirty="0" smtClean="0">
                <a:solidFill>
                  <a:srgbClr val="000066"/>
                </a:solidFill>
              </a:rPr>
              <a:t>  ТУРЫНДА СҮЗ  БАРА. </a:t>
            </a:r>
          </a:p>
        </p:txBody>
      </p:sp>
      <p:pic>
        <p:nvPicPr>
          <p:cNvPr id="9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 descr="J02341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5570538"/>
            <a:ext cx="1331912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51520" y="332656"/>
            <a:ext cx="8352928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57175" algn="ctr">
              <a:spcBef>
                <a:spcPct val="20000"/>
              </a:spcBef>
              <a:defRPr/>
            </a:pPr>
            <a:r>
              <a:rPr lang="ru-RU" sz="2800" b="1" i="1" dirty="0" err="1" smtClean="0">
                <a:solidFill>
                  <a:schemeClr val="accent1"/>
                </a:solidFill>
              </a:rPr>
              <a:t>Тексттан</a:t>
            </a:r>
            <a:r>
              <a:rPr lang="ru-RU" sz="2800" b="1" i="1" dirty="0" smtClean="0">
                <a:solidFill>
                  <a:schemeClr val="accent1"/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1"/>
                </a:solidFill>
              </a:rPr>
              <a:t>әлеге җөмләләрнең татарчасын</a:t>
            </a:r>
            <a:r>
              <a:rPr lang="ru-RU" sz="2800" b="1" i="1" dirty="0" smtClean="0">
                <a:solidFill>
                  <a:schemeClr val="accent1"/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1"/>
                </a:solidFill>
              </a:rPr>
              <a:t>табып</a:t>
            </a:r>
            <a:r>
              <a:rPr lang="ru-RU" sz="2800" b="1" i="1" dirty="0" smtClean="0">
                <a:solidFill>
                  <a:schemeClr val="accent1"/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1"/>
                </a:solidFill>
              </a:rPr>
              <a:t>укыгыз</a:t>
            </a:r>
            <a:r>
              <a:rPr lang="ru-RU" sz="2800" b="1" i="1" dirty="0" smtClean="0">
                <a:solidFill>
                  <a:schemeClr val="accent1"/>
                </a:solidFill>
              </a:rPr>
              <a:t>:</a:t>
            </a:r>
          </a:p>
          <a:p>
            <a:pPr marL="342900" lvl="0" indent="-257175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i="1" dirty="0" smtClean="0">
                <a:solidFill>
                  <a:srgbClr val="000066"/>
                </a:solidFill>
                <a:latin typeface="+mj-lt"/>
              </a:rPr>
              <a:t>  НА БЕРЕГУ ВОЛГИ ЖИЛИ РАЗНЫЕ ПЛЕМЕНА.</a:t>
            </a:r>
          </a:p>
          <a:p>
            <a:pPr marL="342900" lvl="0" indent="-257175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i="1" dirty="0" smtClean="0">
                <a:solidFill>
                  <a:srgbClr val="000066"/>
                </a:solidFill>
                <a:latin typeface="+mj-lt"/>
              </a:rPr>
              <a:t>ЖИВУЩИЕ НА БЕРЕГУ ВОЛГИ ПЛЕМЕНА НАЧАЛИ ПОДЧИНЯТЬСЯ БУЛГАРАМ.</a:t>
            </a:r>
          </a:p>
          <a:p>
            <a:pPr marL="342900" lvl="0" indent="-2571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i="1" dirty="0" smtClean="0">
                <a:solidFill>
                  <a:srgbClr val="000066"/>
                </a:solidFill>
                <a:latin typeface="+mj-lt"/>
              </a:rPr>
              <a:t>БУЛГАРЫ НАЧАЛИ ПЕРВЫМИ ИЗГОТОВЛЯТЬ ДЕНЬГИ.</a:t>
            </a:r>
          </a:p>
          <a:p>
            <a:pPr marL="342900" lvl="0" indent="-25717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i="1" dirty="0" smtClean="0">
                <a:solidFill>
                  <a:srgbClr val="000066"/>
                </a:solidFill>
                <a:latin typeface="+mj-lt"/>
              </a:rPr>
              <a:t>ТОРГОВЦЫ ИЗ МУСУЛЬМАНСКИХ</a:t>
            </a:r>
          </a:p>
          <a:p>
            <a:pPr marL="342900" lvl="0" indent="-257175">
              <a:spcBef>
                <a:spcPct val="20000"/>
              </a:spcBef>
              <a:defRPr/>
            </a:pPr>
            <a:r>
              <a:rPr lang="ru-RU" sz="2800" b="1" i="1" dirty="0" smtClean="0">
                <a:solidFill>
                  <a:srgbClr val="000066"/>
                </a:solidFill>
                <a:latin typeface="+mj-lt"/>
              </a:rPr>
              <a:t> СТРАН ХВАЛИЛИ СВОЮ РЕЛИГИЮ.</a:t>
            </a:r>
          </a:p>
          <a:p>
            <a:pPr marL="342900" lvl="0" indent="-257175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800" b="1" i="1" dirty="0" smtClean="0">
                <a:solidFill>
                  <a:srgbClr val="000066"/>
                </a:solidFill>
                <a:latin typeface="+mj-lt"/>
              </a:rPr>
              <a:t>БУЛГАРЫ ПРИНЯЛИ ИСЛАМСКУЮ РЕЛИГИЮ</a:t>
            </a:r>
          </a:p>
          <a:p>
            <a:pPr marL="342900" lvl="0" indent="17463">
              <a:spcBef>
                <a:spcPct val="20000"/>
              </a:spcBef>
              <a:defRPr/>
            </a:pPr>
            <a:endParaRPr lang="tt-RU" sz="2800" b="1" i="1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772</TotalTime>
  <Words>639</Words>
  <Application>Microsoft Office PowerPoint</Application>
  <PresentationFormat>Экран (4:3)</PresentationFormat>
  <Paragraphs>133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Мадина</dc:creator>
  <cp:lastModifiedBy>1</cp:lastModifiedBy>
  <cp:revision>31</cp:revision>
  <dcterms:created xsi:type="dcterms:W3CDTF">2012-03-01T19:20:59Z</dcterms:created>
  <dcterms:modified xsi:type="dcterms:W3CDTF">2012-03-13T02:35:17Z</dcterms:modified>
</cp:coreProperties>
</file>