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56" r:id="rId2"/>
    <p:sldId id="257" r:id="rId3"/>
    <p:sldId id="258" r:id="rId4"/>
    <p:sldId id="272" r:id="rId5"/>
    <p:sldId id="259" r:id="rId6"/>
    <p:sldId id="260" r:id="rId7"/>
    <p:sldId id="270" r:id="rId8"/>
    <p:sldId id="271" r:id="rId9"/>
    <p:sldId id="261" r:id="rId10"/>
    <p:sldId id="262" r:id="rId11"/>
    <p:sldId id="263" r:id="rId12"/>
    <p:sldId id="269" r:id="rId13"/>
    <p:sldId id="264" r:id="rId14"/>
    <p:sldId id="267" r:id="rId15"/>
    <p:sldId id="268" r:id="rId16"/>
    <p:sldId id="26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&#1041;&#1086;&#1083;&#1075;&#1072;&#1088;&#1099;_&#1090;&#1072;&#1090;.&#1103;&#1079;.mp4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6" descr="J023416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36566" y="5570538"/>
            <a:ext cx="1331912" cy="128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3"/>
          <p:cNvSpPr txBox="1">
            <a:spLocks/>
          </p:cNvSpPr>
          <p:nvPr/>
        </p:nvSpPr>
        <p:spPr>
          <a:xfrm>
            <a:off x="323528" y="1052737"/>
            <a:ext cx="8134672" cy="25477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t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j-ea"/>
                <a:cs typeface="+mj-cs"/>
              </a:rPr>
              <a:t>Равил Фәхретдиновның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t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j-ea"/>
                <a:cs typeface="+mj-cs"/>
              </a:rPr>
              <a:t> “Идел суы ага торыр...”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t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j-ea"/>
                <a:cs typeface="+mj-cs"/>
              </a:rPr>
              <a:t>әсәре  белән танышу</a:t>
            </a:r>
            <a:endParaRPr kumimoji="0" lang="ru-RU" sz="4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11" name="Подзаголовок 4"/>
          <p:cNvSpPr txBox="1">
            <a:spLocks/>
          </p:cNvSpPr>
          <p:nvPr/>
        </p:nvSpPr>
        <p:spPr>
          <a:xfrm>
            <a:off x="539552" y="4038600"/>
            <a:ext cx="6912768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8нче </a:t>
            </a: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сыйныфны</a:t>
            </a:r>
            <a:r>
              <a:rPr kumimoji="0" lang="tt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ң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t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рус төркемендә       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tt-RU" sz="3200" b="1" dirty="0" smtClean="0">
                <a:solidFill>
                  <a:srgbClr val="002060"/>
                </a:solidFill>
              </a:rPr>
              <a:t>ә</a:t>
            </a:r>
            <a:r>
              <a:rPr kumimoji="0" lang="tt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дәбият дәресе   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6" descr="J023416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088" y="5570538"/>
            <a:ext cx="1331912" cy="128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827584" y="476672"/>
            <a:ext cx="6984776" cy="259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17463">
              <a:spcBef>
                <a:spcPct val="20000"/>
              </a:spcBef>
              <a:defRPr/>
            </a:pPr>
            <a:r>
              <a:rPr lang="tt-RU" sz="2800" b="1" i="1" dirty="0" smtClean="0">
                <a:solidFill>
                  <a:schemeClr val="tx2"/>
                </a:solidFill>
                <a:latin typeface="+mj-lt"/>
              </a:rPr>
              <a:t>                        ПЛАН</a:t>
            </a:r>
          </a:p>
          <a:p>
            <a:pPr marL="342900" lvl="0" indent="17463">
              <a:spcBef>
                <a:spcPct val="20000"/>
              </a:spcBef>
              <a:buAutoNum type="arabicParenR"/>
              <a:defRPr/>
            </a:pPr>
            <a:r>
              <a:rPr lang="tt-RU" sz="2800" b="1" i="1" dirty="0" smtClean="0">
                <a:solidFill>
                  <a:schemeClr val="tx2"/>
                </a:solidFill>
                <a:latin typeface="+mj-lt"/>
              </a:rPr>
              <a:t> БОЛГАРЛАРНЫҢ  ЯЛ ИТҮ УРЫНЫ.</a:t>
            </a:r>
          </a:p>
          <a:p>
            <a:pPr marL="342900" lvl="0" indent="17463">
              <a:spcBef>
                <a:spcPct val="20000"/>
              </a:spcBef>
              <a:defRPr/>
            </a:pPr>
            <a:r>
              <a:rPr lang="tt-RU" sz="2800" b="1" i="1" dirty="0" smtClean="0">
                <a:solidFill>
                  <a:schemeClr val="tx2"/>
                </a:solidFill>
                <a:latin typeface="+mj-lt"/>
              </a:rPr>
              <a:t>2) ИДЕЛ БУЕНДА ЯҢА ДӘҮЛӘТ ТӨЗЕЛҮ.</a:t>
            </a:r>
          </a:p>
          <a:p>
            <a:pPr marL="342900" lvl="0" indent="17463">
              <a:spcBef>
                <a:spcPct val="20000"/>
              </a:spcBef>
              <a:defRPr/>
            </a:pPr>
            <a:r>
              <a:rPr lang="tt-RU" sz="2800" b="1" i="1" dirty="0" smtClean="0">
                <a:solidFill>
                  <a:schemeClr val="tx2"/>
                </a:solidFill>
                <a:latin typeface="+mj-lt"/>
              </a:rPr>
              <a:t>3) БОЛГАР ДӘҮЛӘТЕНДӘ СӘҮДӘ ЭШЕ.</a:t>
            </a:r>
          </a:p>
          <a:p>
            <a:pPr marL="342900" lvl="0" indent="17463">
              <a:spcBef>
                <a:spcPct val="20000"/>
              </a:spcBef>
              <a:defRPr/>
            </a:pPr>
            <a:r>
              <a:rPr lang="tt-RU" sz="2800" b="1" i="1" dirty="0" smtClean="0">
                <a:solidFill>
                  <a:schemeClr val="tx2"/>
                </a:solidFill>
                <a:latin typeface="+mj-lt"/>
              </a:rPr>
              <a:t>4) ИСЛАМ ДИНЕН КАБУЛ ИТҮ.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3645024"/>
            <a:ext cx="7560840" cy="259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17463">
              <a:spcBef>
                <a:spcPct val="20000"/>
              </a:spcBef>
              <a:defRPr/>
            </a:pPr>
            <a:r>
              <a:rPr lang="tt-RU" sz="2800" b="1" i="1" dirty="0" smtClean="0">
                <a:solidFill>
                  <a:schemeClr val="accent1"/>
                </a:solidFill>
                <a:latin typeface="+mj-lt"/>
              </a:rPr>
              <a:t>                                     </a:t>
            </a:r>
            <a:r>
              <a:rPr lang="tt-RU" sz="2800" b="1" i="1" dirty="0" smtClean="0">
                <a:solidFill>
                  <a:srgbClr val="002060"/>
                </a:solidFill>
                <a:latin typeface="+mj-lt"/>
              </a:rPr>
              <a:t>ПЛАН</a:t>
            </a:r>
          </a:p>
          <a:p>
            <a:pPr marL="342900" lvl="0" indent="17463">
              <a:spcBef>
                <a:spcPct val="20000"/>
              </a:spcBef>
              <a:buAutoNum type="arabicParenR"/>
              <a:defRPr/>
            </a:pPr>
            <a:r>
              <a:rPr lang="tt-RU" sz="2800" b="1" i="1" dirty="0" smtClean="0">
                <a:solidFill>
                  <a:srgbClr val="002060"/>
                </a:solidFill>
                <a:latin typeface="+mj-lt"/>
              </a:rPr>
              <a:t>  ИДЕЛ БУЕНДА ЯҢА ДӘҮЛӘТ ТӨЗЕЛҮ.</a:t>
            </a:r>
          </a:p>
          <a:p>
            <a:pPr marL="342900" lvl="0" indent="17463">
              <a:spcBef>
                <a:spcPct val="20000"/>
              </a:spcBef>
              <a:buAutoNum type="arabicParenR"/>
              <a:defRPr/>
            </a:pPr>
            <a:r>
              <a:rPr lang="tt-RU" sz="2800" b="1" i="1" dirty="0" smtClean="0">
                <a:solidFill>
                  <a:srgbClr val="002060"/>
                </a:solidFill>
                <a:latin typeface="+mj-lt"/>
              </a:rPr>
              <a:t> БОЛГАР ДӘҮЛӘТЕНДӘ СӘҮДӘ ЭШЕ.</a:t>
            </a:r>
          </a:p>
          <a:p>
            <a:pPr marL="342900" lvl="0" indent="17463">
              <a:spcBef>
                <a:spcPct val="20000"/>
              </a:spcBef>
              <a:defRPr/>
            </a:pPr>
            <a:r>
              <a:rPr lang="tt-RU" sz="2800" b="1" i="1" dirty="0" smtClean="0">
                <a:solidFill>
                  <a:srgbClr val="002060"/>
                </a:solidFill>
                <a:latin typeface="+mj-lt"/>
              </a:rPr>
              <a:t>3) ИСЛАМ ДИНЕН КАБУЛ ИТҮ.</a:t>
            </a:r>
          </a:p>
          <a:p>
            <a:pPr marL="342900" lvl="0" indent="17463">
              <a:spcBef>
                <a:spcPct val="20000"/>
              </a:spcBef>
              <a:defRPr/>
            </a:pPr>
            <a:r>
              <a:rPr lang="tt-RU" sz="2800" b="1" i="1" dirty="0" smtClean="0">
                <a:solidFill>
                  <a:srgbClr val="002060"/>
                </a:solidFill>
                <a:latin typeface="+mj-lt"/>
              </a:rPr>
              <a:t>4)БОЛГАРЛАРНЫҢ  ЯЛ ИТҮ УРЫНЫ.</a:t>
            </a:r>
            <a:endParaRPr lang="ru-RU" sz="28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8" name="Круговая стрелка 7">
            <a:hlinkClick r:id="rId4" action="ppaction://hlinkfile"/>
          </p:cNvPr>
          <p:cNvSpPr/>
          <p:nvPr/>
        </p:nvSpPr>
        <p:spPr>
          <a:xfrm>
            <a:off x="5508104" y="5589240"/>
            <a:ext cx="978408" cy="978408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0.03261 L -0.00017 0.30042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0"/>
                            </p:stCondLst>
                            <p:childTnLst>
                              <p:par>
                                <p:cTn id="66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67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8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69" dur="2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0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-0.00486 L 0.00052 -0.33788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73" dur="2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4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75" dur="2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6" descr="J023416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088" y="5570538"/>
            <a:ext cx="1331912" cy="128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755576" y="404664"/>
            <a:ext cx="7416824" cy="54353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17463">
              <a:spcBef>
                <a:spcPct val="20000"/>
              </a:spcBef>
              <a:buFontTx/>
              <a:buChar char="-"/>
              <a:defRPr/>
            </a:pPr>
            <a:endParaRPr lang="tt-RU" sz="2800" b="1" i="1" dirty="0" smtClean="0">
              <a:latin typeface="Arial Narrow" pitchFamily="34" charset="0"/>
            </a:endParaRPr>
          </a:p>
          <a:p>
            <a:pPr marL="342900" lvl="0" indent="17463" algn="ctr">
              <a:spcBef>
                <a:spcPct val="20000"/>
              </a:spcBef>
              <a:defRPr/>
            </a:pPr>
            <a:r>
              <a:rPr lang="tt-RU" sz="2800" b="1" i="1" dirty="0" smtClean="0">
                <a:solidFill>
                  <a:srgbClr val="0070C0"/>
                </a:solidFill>
              </a:rPr>
              <a:t>Диалогка төшеп калган репликаларны өстәп языгыз</a:t>
            </a:r>
          </a:p>
          <a:p>
            <a:pPr marL="342900" lvl="0" indent="17463">
              <a:spcBef>
                <a:spcPct val="20000"/>
              </a:spcBef>
              <a:buFontTx/>
              <a:buChar char="-"/>
              <a:defRPr/>
            </a:pPr>
            <a:endParaRPr lang="tt-RU" sz="2800" b="1" i="1" dirty="0" smtClean="0">
              <a:solidFill>
                <a:srgbClr val="002060"/>
              </a:solidFill>
              <a:latin typeface="+mj-lt"/>
            </a:endParaRPr>
          </a:p>
          <a:p>
            <a:pPr marL="342900" lvl="0" indent="17463">
              <a:spcBef>
                <a:spcPct val="20000"/>
              </a:spcBef>
              <a:buFontTx/>
              <a:buChar char="-"/>
              <a:defRPr/>
            </a:pPr>
            <a:r>
              <a:rPr lang="tt-RU" sz="2800" b="1" i="1" dirty="0" smtClean="0">
                <a:solidFill>
                  <a:srgbClr val="002060"/>
                </a:solidFill>
              </a:rPr>
              <a:t>Элек Идел буенда кемнәр яшәгән?</a:t>
            </a:r>
          </a:p>
          <a:p>
            <a:pPr marL="342900" lvl="0" indent="17463">
              <a:spcBef>
                <a:spcPct val="20000"/>
              </a:spcBef>
              <a:buFontTx/>
              <a:buChar char="-"/>
              <a:defRPr/>
            </a:pPr>
            <a:r>
              <a:rPr lang="tt-RU" sz="2800" b="1" i="1" dirty="0" smtClean="0">
                <a:solidFill>
                  <a:srgbClr val="002060"/>
                </a:solidFill>
              </a:rPr>
              <a:t>  ...</a:t>
            </a:r>
          </a:p>
          <a:p>
            <a:pPr marL="342900" lvl="0" indent="17463">
              <a:spcBef>
                <a:spcPct val="20000"/>
              </a:spcBef>
              <a:buFontTx/>
              <a:buChar char="-"/>
              <a:defRPr/>
            </a:pPr>
            <a:r>
              <a:rPr lang="tt-RU" sz="2800" b="1" i="1" dirty="0" smtClean="0">
                <a:solidFill>
                  <a:srgbClr val="002060"/>
                </a:solidFill>
              </a:rPr>
              <a:t>Ә болгарлар кайдан килгән?</a:t>
            </a:r>
          </a:p>
          <a:p>
            <a:pPr marL="342900" lvl="0" indent="17463">
              <a:spcBef>
                <a:spcPct val="20000"/>
              </a:spcBef>
              <a:buFontTx/>
              <a:buChar char="-"/>
              <a:defRPr/>
            </a:pPr>
            <a:r>
              <a:rPr lang="tt-RU" sz="2800" b="1" i="1" dirty="0" smtClean="0">
                <a:solidFill>
                  <a:srgbClr val="002060"/>
                </a:solidFill>
              </a:rPr>
              <a:t>  ...</a:t>
            </a:r>
          </a:p>
          <a:p>
            <a:pPr marL="342900" lvl="0" indent="17463">
              <a:spcBef>
                <a:spcPct val="20000"/>
              </a:spcBef>
              <a:buFontTx/>
              <a:buChar char="-"/>
              <a:defRPr/>
            </a:pPr>
            <a:r>
              <a:rPr lang="tt-RU" sz="2800" b="1" i="1" dirty="0" smtClean="0">
                <a:solidFill>
                  <a:srgbClr val="002060"/>
                </a:solidFill>
              </a:rPr>
              <a:t>Китапханәдә  бу турыда китаплар бар. </a:t>
            </a:r>
            <a:r>
              <a:rPr lang="ru-RU" sz="2800" b="1" i="1" dirty="0" smtClean="0">
                <a:solidFill>
                  <a:srgbClr val="002060"/>
                </a:solidFill>
              </a:rPr>
              <a:t>е</a:t>
            </a:r>
            <a:r>
              <a:rPr lang="en-US" sz="2800" b="1" i="1" dirty="0" err="1" smtClean="0">
                <a:solidFill>
                  <a:srgbClr val="002060"/>
                </a:solidFill>
              </a:rPr>
              <a:t>du.tatar</a:t>
            </a:r>
            <a:r>
              <a:rPr lang="ru-RU" sz="2800" b="1" i="1" dirty="0" smtClean="0">
                <a:solidFill>
                  <a:srgbClr val="002060"/>
                </a:solidFill>
              </a:rPr>
              <a:t> </a:t>
            </a:r>
            <a:r>
              <a:rPr lang="tt-RU" sz="2800" b="1" i="1" dirty="0" smtClean="0">
                <a:solidFill>
                  <a:srgbClr val="002060"/>
                </a:solidFill>
              </a:rPr>
              <a:t>сайтындагы электрон  кулланмада да  язылган.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6" descr="J023416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088" y="5570538"/>
            <a:ext cx="1331912" cy="128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611560" y="620689"/>
            <a:ext cx="763284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17463" algn="ctr">
              <a:spcBef>
                <a:spcPct val="20000"/>
              </a:spcBef>
              <a:defRPr/>
            </a:pPr>
            <a:r>
              <a:rPr lang="tt-RU" sz="2800" b="1" i="1" dirty="0" smtClean="0">
                <a:solidFill>
                  <a:srgbClr val="0070C0"/>
                </a:solidFill>
              </a:rPr>
              <a:t>Диалогка төшеп калган репликаларны өстәп язу</a:t>
            </a:r>
          </a:p>
          <a:p>
            <a:pPr marL="342900" lvl="0" indent="17463">
              <a:spcBef>
                <a:spcPct val="20000"/>
              </a:spcBef>
              <a:buFontTx/>
              <a:buChar char="-"/>
              <a:defRPr/>
            </a:pPr>
            <a:r>
              <a:rPr lang="tt-RU" sz="2800" b="1" i="1" dirty="0" smtClean="0">
                <a:solidFill>
                  <a:srgbClr val="002060"/>
                </a:solidFill>
              </a:rPr>
              <a:t>Элек Идел буенда кемнәр яшәгән?</a:t>
            </a:r>
          </a:p>
          <a:p>
            <a:pPr marL="342900" lvl="0" indent="17463">
              <a:spcBef>
                <a:spcPct val="20000"/>
              </a:spcBef>
              <a:buFontTx/>
              <a:buChar char="-"/>
              <a:defRPr/>
            </a:pPr>
            <a:r>
              <a:rPr lang="tt-RU" sz="2800" b="1" i="1" dirty="0" smtClean="0">
                <a:solidFill>
                  <a:srgbClr val="002060"/>
                </a:solidFill>
              </a:rPr>
              <a:t>Элек Идел буенда төрле кабиләләр  яшәгән. Соңрак болгарлар күчеп килгән.</a:t>
            </a:r>
          </a:p>
          <a:p>
            <a:pPr marL="342900" lvl="0" indent="17463">
              <a:spcBef>
                <a:spcPct val="20000"/>
              </a:spcBef>
              <a:buFontTx/>
              <a:buChar char="-"/>
              <a:defRPr/>
            </a:pPr>
            <a:r>
              <a:rPr lang="tt-RU" sz="2800" b="1" i="1" dirty="0" smtClean="0">
                <a:solidFill>
                  <a:srgbClr val="002060"/>
                </a:solidFill>
              </a:rPr>
              <a:t> Ә болгарлар кайдан килгән?</a:t>
            </a:r>
          </a:p>
          <a:p>
            <a:pPr marL="342900" lvl="0" indent="17463">
              <a:spcBef>
                <a:spcPct val="20000"/>
              </a:spcBef>
              <a:buFontTx/>
              <a:buChar char="-"/>
              <a:defRPr/>
            </a:pPr>
            <a:r>
              <a:rPr lang="tt-RU" sz="2800" b="1" i="1" dirty="0" smtClean="0">
                <a:solidFill>
                  <a:srgbClr val="002060"/>
                </a:solidFill>
              </a:rPr>
              <a:t>  Белмим.</a:t>
            </a:r>
          </a:p>
          <a:p>
            <a:pPr marL="342900" lvl="0" indent="17463">
              <a:spcBef>
                <a:spcPct val="20000"/>
              </a:spcBef>
              <a:buFontTx/>
              <a:buChar char="-"/>
              <a:defRPr/>
            </a:pPr>
            <a:r>
              <a:rPr lang="tt-RU" sz="2800" b="1" i="1" dirty="0" smtClean="0">
                <a:solidFill>
                  <a:srgbClr val="002060"/>
                </a:solidFill>
              </a:rPr>
              <a:t>Китапханәдә  бу  турыда китаплар бар. </a:t>
            </a:r>
            <a:r>
              <a:rPr lang="ru-RU" sz="2800" b="1" i="1" dirty="0" smtClean="0">
                <a:solidFill>
                  <a:srgbClr val="002060"/>
                </a:solidFill>
              </a:rPr>
              <a:t>е</a:t>
            </a:r>
            <a:r>
              <a:rPr lang="en-US" sz="2800" b="1" i="1" dirty="0" err="1" smtClean="0">
                <a:solidFill>
                  <a:srgbClr val="002060"/>
                </a:solidFill>
              </a:rPr>
              <a:t>du.tatar</a:t>
            </a:r>
            <a:r>
              <a:rPr lang="ru-RU" sz="2800" b="1" i="1" dirty="0" smtClean="0">
                <a:solidFill>
                  <a:srgbClr val="002060"/>
                </a:solidFill>
              </a:rPr>
              <a:t> </a:t>
            </a:r>
            <a:r>
              <a:rPr lang="tt-RU" sz="2800" b="1" i="1" dirty="0" smtClean="0">
                <a:solidFill>
                  <a:srgbClr val="002060"/>
                </a:solidFill>
              </a:rPr>
              <a:t>сайтындагы электрон  кулланмада да  язылган.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6" descr="J023416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088" y="5570538"/>
            <a:ext cx="1331912" cy="128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611560" y="332656"/>
            <a:ext cx="8064896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17463">
              <a:spcBef>
                <a:spcPct val="20000"/>
              </a:spcBef>
              <a:defRPr/>
            </a:pPr>
            <a:r>
              <a:rPr lang="ru-RU" sz="2800" b="1" i="1" dirty="0" smtClean="0">
                <a:solidFill>
                  <a:schemeClr val="accent1"/>
                </a:solidFill>
              </a:rPr>
              <a:t>Как скажете о том, что:</a:t>
            </a:r>
          </a:p>
          <a:p>
            <a:pPr marL="342900" lvl="0" indent="17463">
              <a:spcBef>
                <a:spcPct val="20000"/>
              </a:spcBef>
              <a:buFontTx/>
              <a:buChar char="-"/>
              <a:defRPr/>
            </a:pPr>
            <a:r>
              <a:rPr lang="ru-RU" sz="2800" b="1" i="1" dirty="0" smtClean="0">
                <a:solidFill>
                  <a:srgbClr val="002060"/>
                </a:solidFill>
              </a:rPr>
              <a:t>курить и пить алкогольные напитки – грех</a:t>
            </a:r>
          </a:p>
          <a:p>
            <a:pPr marL="342900" lvl="0" indent="17463">
              <a:spcBef>
                <a:spcPct val="20000"/>
              </a:spcBef>
              <a:buFontTx/>
              <a:buChar char="-"/>
              <a:defRPr/>
            </a:pPr>
            <a:r>
              <a:rPr lang="ru-RU" sz="2800" b="1" i="1" dirty="0" smtClean="0">
                <a:solidFill>
                  <a:srgbClr val="FF0000"/>
                </a:solidFill>
              </a:rPr>
              <a:t>(</a:t>
            </a:r>
            <a:r>
              <a:rPr lang="ru-RU" sz="2800" b="1" i="1" dirty="0" err="1" smtClean="0">
                <a:solidFill>
                  <a:srgbClr val="FF0000"/>
                </a:solidFill>
              </a:rPr>
              <a:t>исерткеч</a:t>
            </a:r>
            <a:r>
              <a:rPr lang="ru-RU" sz="2800" b="1" i="1" dirty="0" smtClean="0">
                <a:solidFill>
                  <a:srgbClr val="FF0000"/>
                </a:solidFill>
              </a:rPr>
              <a:t>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эчемлекл</a:t>
            </a:r>
            <a:r>
              <a:rPr lang="tt-RU" sz="2800" b="1" i="1" dirty="0" smtClean="0">
                <a:solidFill>
                  <a:srgbClr val="FF0000"/>
                </a:solidFill>
              </a:rPr>
              <a:t>әр эчү, тәмәке тарту - гөнаһ</a:t>
            </a:r>
            <a:r>
              <a:rPr lang="ru-RU" sz="2800" b="1" i="1" dirty="0" smtClean="0">
                <a:solidFill>
                  <a:srgbClr val="FF0000"/>
                </a:solidFill>
              </a:rPr>
              <a:t>);</a:t>
            </a:r>
          </a:p>
          <a:p>
            <a:pPr marL="342900" lvl="0" indent="17463">
              <a:spcBef>
                <a:spcPct val="20000"/>
              </a:spcBef>
              <a:buFontTx/>
              <a:buChar char="-"/>
              <a:defRPr/>
            </a:pPr>
            <a:r>
              <a:rPr lang="ru-RU" sz="2800" b="1" i="1" dirty="0" smtClean="0">
                <a:solidFill>
                  <a:srgbClr val="002060"/>
                </a:solidFill>
              </a:rPr>
              <a:t>в бане играли в шахматы, спорили</a:t>
            </a:r>
          </a:p>
          <a:p>
            <a:pPr marL="342900" lvl="0" indent="17463">
              <a:spcBef>
                <a:spcPct val="20000"/>
              </a:spcBef>
              <a:buFontTx/>
              <a:buChar char="-"/>
              <a:defRPr/>
            </a:pPr>
            <a:r>
              <a:rPr lang="ru-RU" sz="2800" b="1" i="1" dirty="0" smtClean="0"/>
              <a:t> </a:t>
            </a:r>
            <a:r>
              <a:rPr lang="ru-RU" sz="2800" b="1" i="1" dirty="0" smtClean="0">
                <a:solidFill>
                  <a:srgbClr val="FF0000"/>
                </a:solidFill>
              </a:rPr>
              <a:t>(</a:t>
            </a:r>
            <a:r>
              <a:rPr lang="ru-RU" sz="2800" b="1" i="1" dirty="0" err="1" smtClean="0">
                <a:solidFill>
                  <a:srgbClr val="FF0000"/>
                </a:solidFill>
              </a:rPr>
              <a:t>мунчаларда</a:t>
            </a:r>
            <a:r>
              <a:rPr lang="ru-RU" sz="2800" b="1" i="1" dirty="0" smtClean="0">
                <a:solidFill>
                  <a:srgbClr val="FF0000"/>
                </a:solidFill>
              </a:rPr>
              <a:t> шахмат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уйнаганнар</a:t>
            </a:r>
            <a:r>
              <a:rPr lang="ru-RU" sz="2800" b="1" i="1" dirty="0" smtClean="0">
                <a:solidFill>
                  <a:srgbClr val="FF0000"/>
                </a:solidFill>
              </a:rPr>
              <a:t>,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бәхәсләшкәннәр</a:t>
            </a:r>
            <a:r>
              <a:rPr lang="ru-RU" sz="2800" b="1" i="1" dirty="0" smtClean="0">
                <a:solidFill>
                  <a:srgbClr val="FF0000"/>
                </a:solidFill>
              </a:rPr>
              <a:t>).</a:t>
            </a:r>
          </a:p>
          <a:p>
            <a:pPr marL="342900" lvl="0" indent="17463">
              <a:spcBef>
                <a:spcPct val="20000"/>
              </a:spcBef>
              <a:defRPr/>
            </a:pPr>
            <a:endParaRPr lang="tt-RU" b="1" i="1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4221088"/>
            <a:ext cx="8136904" cy="2505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17463">
              <a:spcBef>
                <a:spcPct val="20000"/>
              </a:spcBef>
              <a:defRPr/>
            </a:pPr>
            <a:r>
              <a:rPr lang="ru-RU" sz="2800" b="1" i="1" dirty="0" smtClean="0">
                <a:solidFill>
                  <a:schemeClr val="accent1"/>
                </a:solidFill>
              </a:rPr>
              <a:t>Как спросите:</a:t>
            </a:r>
          </a:p>
          <a:p>
            <a:pPr marL="342900" indent="17463">
              <a:spcBef>
                <a:spcPct val="20000"/>
              </a:spcBef>
              <a:buFontTx/>
              <a:buChar char="-"/>
              <a:defRPr/>
            </a:pPr>
            <a:r>
              <a:rPr lang="ru-RU" sz="2800" b="1" i="1" dirty="0" smtClean="0">
                <a:solidFill>
                  <a:srgbClr val="002060"/>
                </a:solidFill>
              </a:rPr>
              <a:t>грех ли - курить и пить алкогольные напитки ;</a:t>
            </a:r>
          </a:p>
          <a:p>
            <a:pPr marL="342900" indent="17463">
              <a:spcBef>
                <a:spcPct val="20000"/>
              </a:spcBef>
              <a:buFontTx/>
              <a:buChar char="-"/>
              <a:defRPr/>
            </a:pPr>
            <a:r>
              <a:rPr lang="ru-RU" sz="2800" b="1" i="1" dirty="0" smtClean="0">
                <a:solidFill>
                  <a:srgbClr val="002060"/>
                </a:solidFill>
              </a:rPr>
              <a:t>играли ли в бане в шахматы, спорили ли.</a:t>
            </a:r>
          </a:p>
          <a:p>
            <a:pPr marL="342900" lvl="0" indent="17463">
              <a:spcBef>
                <a:spcPct val="20000"/>
              </a:spcBef>
              <a:buFontTx/>
              <a:buChar char="-"/>
              <a:defRPr/>
            </a:pPr>
            <a:endParaRPr lang="ru-RU" sz="2800" b="1" i="1" dirty="0" smtClean="0">
              <a:solidFill>
                <a:srgbClr val="00206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6" descr="J023416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088" y="5570538"/>
            <a:ext cx="1331912" cy="128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259632" y="692697"/>
            <a:ext cx="6552728" cy="1717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17463">
              <a:spcBef>
                <a:spcPct val="20000"/>
              </a:spcBef>
              <a:defRPr/>
            </a:pPr>
            <a:r>
              <a:rPr lang="tt-RU" sz="2400" b="1" i="1" dirty="0" smtClean="0">
                <a:solidFill>
                  <a:schemeClr val="accent1"/>
                </a:solidFill>
              </a:rPr>
              <a:t>ӨЙ ЭШЕ</a:t>
            </a:r>
          </a:p>
          <a:p>
            <a:pPr marL="342900" lvl="0" indent="17463">
              <a:spcBef>
                <a:spcPct val="20000"/>
              </a:spcBef>
              <a:defRPr/>
            </a:pPr>
            <a:r>
              <a:rPr lang="tt-RU" sz="2400" b="1" i="1" u="sng" dirty="0" smtClean="0">
                <a:solidFill>
                  <a:srgbClr val="002060"/>
                </a:solidFill>
              </a:rPr>
              <a:t>1нче вариант</a:t>
            </a:r>
            <a:r>
              <a:rPr lang="tt-RU" sz="2400" b="1" i="1" dirty="0" smtClean="0">
                <a:solidFill>
                  <a:srgbClr val="002060"/>
                </a:solidFill>
              </a:rPr>
              <a:t>. 143нче б., 15нче күнегү.</a:t>
            </a:r>
          </a:p>
          <a:p>
            <a:pPr marL="342900" lvl="0" indent="17463">
              <a:spcBef>
                <a:spcPct val="20000"/>
              </a:spcBef>
              <a:defRPr/>
            </a:pPr>
            <a:r>
              <a:rPr lang="tt-RU" sz="2400" b="1" i="1" u="sng" dirty="0" smtClean="0">
                <a:solidFill>
                  <a:srgbClr val="002060"/>
                </a:solidFill>
              </a:rPr>
              <a:t>2нче вариант</a:t>
            </a:r>
            <a:r>
              <a:rPr lang="tt-RU" sz="2400" b="1" i="1" dirty="0" smtClean="0">
                <a:solidFill>
                  <a:srgbClr val="002060"/>
                </a:solidFill>
              </a:rPr>
              <a:t>. Текстны кабатлап уку, 141нче б., 6к.</a:t>
            </a:r>
            <a:r>
              <a:rPr lang="ru-RU" sz="2400" b="1" i="1" dirty="0" smtClean="0">
                <a:solidFill>
                  <a:srgbClr val="002060"/>
                </a:solidFill>
              </a:rPr>
              <a:t> 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1196752"/>
            <a:ext cx="7200800" cy="3490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17463">
              <a:spcBef>
                <a:spcPct val="20000"/>
              </a:spcBef>
              <a:buFontTx/>
              <a:buChar char="-"/>
              <a:defRPr/>
            </a:pPr>
            <a:r>
              <a:rPr lang="tt-RU" sz="2400" b="1" i="1" dirty="0" smtClean="0">
                <a:solidFill>
                  <a:srgbClr val="7030A0"/>
                </a:solidFill>
              </a:rPr>
              <a:t>Без нинди зур разделны өйрәнәбез?</a:t>
            </a:r>
          </a:p>
          <a:p>
            <a:pPr marL="342900" lvl="0" indent="17463">
              <a:spcBef>
                <a:spcPct val="20000"/>
              </a:spcBef>
              <a:buFontTx/>
              <a:buChar char="-"/>
              <a:defRPr/>
            </a:pPr>
            <a:r>
              <a:rPr lang="tt-RU" sz="2400" b="1" i="1" dirty="0" smtClean="0">
                <a:solidFill>
                  <a:srgbClr val="FF0000"/>
                </a:solidFill>
              </a:rPr>
              <a:t>“ҮТКӘННӘРНЕ ОНЫТМА СИН!”</a:t>
            </a:r>
          </a:p>
          <a:p>
            <a:pPr marL="342900" lvl="0" indent="17463">
              <a:spcBef>
                <a:spcPct val="20000"/>
              </a:spcBef>
              <a:defRPr/>
            </a:pPr>
            <a:endParaRPr lang="tt-RU" sz="2400" b="1" i="1" dirty="0" smtClean="0">
              <a:solidFill>
                <a:srgbClr val="002060"/>
              </a:solidFill>
            </a:endParaRPr>
          </a:p>
          <a:p>
            <a:pPr marL="342900" lvl="0" indent="17463">
              <a:spcBef>
                <a:spcPct val="20000"/>
              </a:spcBef>
              <a:defRPr/>
            </a:pPr>
            <a:r>
              <a:rPr lang="tt-RU" sz="2400" b="1" i="1" dirty="0" smtClean="0">
                <a:solidFill>
                  <a:srgbClr val="7030A0"/>
                </a:solidFill>
              </a:rPr>
              <a:t>БЕЗ ҮЗЕБЕЗНЕҢ, ТУГАН ҖИРЕБЕЗНЕҢ ТАРИХЫН БЕЛЕРГӘ ТИЕШ. </a:t>
            </a:r>
          </a:p>
          <a:p>
            <a:pPr marL="342900" lvl="0" indent="17463">
              <a:spcBef>
                <a:spcPct val="20000"/>
              </a:spcBef>
              <a:defRPr/>
            </a:pPr>
            <a:r>
              <a:rPr lang="tt-RU" sz="2400" b="1" i="1" dirty="0" smtClean="0">
                <a:solidFill>
                  <a:srgbClr val="7030A0"/>
                </a:solidFill>
              </a:rPr>
              <a:t>“КИЛӘЧӘККӘ АЕК КАРАР</a:t>
            </a:r>
          </a:p>
          <a:p>
            <a:pPr marL="342900" lvl="0" indent="17463">
              <a:spcBef>
                <a:spcPct val="20000"/>
              </a:spcBef>
              <a:defRPr/>
            </a:pPr>
            <a:r>
              <a:rPr lang="tt-RU" sz="2400" b="1" i="1" dirty="0" smtClean="0">
                <a:solidFill>
                  <a:srgbClr val="7030A0"/>
                </a:solidFill>
              </a:rPr>
              <a:t>ҮЗ ТАРИХЫН АНЫК БЕЛГӘН”.</a:t>
            </a:r>
          </a:p>
          <a:p>
            <a:pPr marL="342900" lvl="0" indent="17463">
              <a:spcBef>
                <a:spcPct val="20000"/>
              </a:spcBef>
              <a:defRPr/>
            </a:pPr>
            <a:r>
              <a:rPr lang="tt-RU" sz="2400" b="1" i="1" dirty="0" smtClean="0">
                <a:solidFill>
                  <a:srgbClr val="7030A0"/>
                </a:solidFill>
              </a:rPr>
              <a:t>                                    Р.Фәйзуллин</a:t>
            </a:r>
            <a:endParaRPr lang="ru-RU" sz="2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6" descr="J023416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088" y="5570538"/>
            <a:ext cx="1331912" cy="128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23528" y="692696"/>
            <a:ext cx="7560840" cy="4388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17463">
              <a:spcBef>
                <a:spcPct val="20000"/>
              </a:spcBef>
              <a:defRPr/>
            </a:pPr>
            <a:r>
              <a:rPr lang="tt-RU" sz="3200" b="1" i="1" dirty="0" smtClean="0">
                <a:solidFill>
                  <a:schemeClr val="accent1"/>
                </a:solidFill>
              </a:rPr>
              <a:t>Бу фикерләр белән килешәсезме?</a:t>
            </a:r>
          </a:p>
          <a:p>
            <a:pPr marL="342900" lvl="0" indent="17463">
              <a:spcBef>
                <a:spcPct val="20000"/>
              </a:spcBef>
              <a:defRPr/>
            </a:pPr>
            <a:endParaRPr lang="tt-RU" b="1" i="1" dirty="0" smtClean="0">
              <a:latin typeface="Arial Narrow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tt-RU" sz="2400" b="1" dirty="0" smtClean="0">
                <a:solidFill>
                  <a:srgbClr val="002060"/>
                </a:solidFill>
              </a:rPr>
              <a:t>Идел буенда төрки кабиләләр булмаган.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tt-RU" sz="2400" b="1" dirty="0" smtClean="0">
                <a:solidFill>
                  <a:srgbClr val="002060"/>
                </a:solidFill>
              </a:rPr>
              <a:t>Болгарлар Идел буенда үз дәүләтләрен төзегән.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tt-RU" sz="2400" b="1" dirty="0" smtClean="0">
                <a:solidFill>
                  <a:srgbClr val="002060"/>
                </a:solidFill>
              </a:rPr>
              <a:t>Идел буенда төзелгән дәүләт Болгар дип аталган. 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tt-RU" sz="2400" b="1" dirty="0" smtClean="0">
                <a:solidFill>
                  <a:srgbClr val="002060"/>
                </a:solidFill>
              </a:rPr>
              <a:t>Европада болгарлар, беренче булып, чуен    коя башлаганнар.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tt-RU" sz="2400" b="1" dirty="0" smtClean="0">
                <a:solidFill>
                  <a:srgbClr val="002060"/>
                </a:solidFill>
              </a:rPr>
              <a:t>Болгарлар ислам динен кабул итмәгән.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pPr marL="342900" lvl="0" indent="17463">
              <a:spcBef>
                <a:spcPct val="20000"/>
              </a:spcBef>
              <a:defRPr/>
            </a:pPr>
            <a:endParaRPr lang="ru-RU" b="1" i="1" dirty="0" smtClean="0">
              <a:solidFill>
                <a:srgbClr val="00206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 descr="post-1300-11547175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7092280" y="5157192"/>
            <a:ext cx="1965450" cy="1556792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251520" y="3501008"/>
            <a:ext cx="5449571" cy="1323439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tt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Барыгызга  да рәхмәт!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4" descr="H:\МАМА\Презентации\Сашина презентация\359504974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683568" y="332656"/>
            <a:ext cx="3373836" cy="29492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6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6" descr="J023416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5373216"/>
            <a:ext cx="1331912" cy="128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6" descr="J023416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088" y="5570538"/>
            <a:ext cx="1331912" cy="128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827584" y="2095848"/>
            <a:ext cx="83164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t-RU" sz="3200" b="1" dirty="0" smtClean="0">
                <a:solidFill>
                  <a:srgbClr val="FF0000"/>
                </a:solidFill>
              </a:rPr>
              <a:t>- Ә сез, укучылар, нинди теләктә? 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1520" y="3356992"/>
            <a:ext cx="8568952" cy="29706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t-RU" sz="3200" b="1" dirty="0" smtClean="0">
                <a:solidFill>
                  <a:srgbClr val="FF0000"/>
                </a:solidFill>
              </a:rPr>
              <a:t>Рәнҗемәсен, боекмасын дисәң йөрәк,</a:t>
            </a:r>
          </a:p>
          <a:p>
            <a:pPr>
              <a:lnSpc>
                <a:spcPct val="150000"/>
              </a:lnSpc>
            </a:pPr>
            <a:r>
              <a:rPr lang="tt-RU" sz="3200" b="1" dirty="0" smtClean="0">
                <a:solidFill>
                  <a:srgbClr val="FF0000"/>
                </a:solidFill>
              </a:rPr>
              <a:t>Изге сүзләр, җылы куллар, шатлык кирәк.</a:t>
            </a:r>
          </a:p>
          <a:p>
            <a:pPr>
              <a:lnSpc>
                <a:spcPct val="150000"/>
              </a:lnSpc>
            </a:pPr>
            <a:r>
              <a:rPr lang="tt-RU" sz="3200" b="1" dirty="0" smtClean="0">
                <a:solidFill>
                  <a:srgbClr val="FF0000"/>
                </a:solidFill>
              </a:rPr>
              <a:t>Йөзегез якты, күңелегез яхшы,</a:t>
            </a:r>
          </a:p>
          <a:p>
            <a:pPr>
              <a:lnSpc>
                <a:spcPct val="150000"/>
              </a:lnSpc>
            </a:pPr>
            <a:r>
              <a:rPr lang="tt-RU" sz="3200" b="1" dirty="0" smtClean="0">
                <a:solidFill>
                  <a:srgbClr val="FF0000"/>
                </a:solidFill>
              </a:rPr>
              <a:t>Дусларыгыз ышанычлы булсын!</a:t>
            </a:r>
            <a:endParaRPr lang="ru-RU" sz="3200" b="1" dirty="0">
              <a:solidFill>
                <a:srgbClr val="FF0000"/>
              </a:solidFill>
            </a:endParaRPr>
          </a:p>
        </p:txBody>
      </p:sp>
      <p:pic>
        <p:nvPicPr>
          <p:cNvPr id="12" name="Picture 4" descr="H:\МАМА\Презентации\Сашина презентация\359504974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683568" y="332656"/>
            <a:ext cx="3373836" cy="29492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780"/>
                            </p:stCondLst>
                            <p:childTnLst>
                              <p:par>
                                <p:cTn id="2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180"/>
                            </p:stCondLst>
                            <p:childTnLst>
                              <p:par>
                                <p:cTn id="3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260"/>
                            </p:stCondLst>
                            <p:childTnLst>
                              <p:par>
                                <p:cTn id="4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6" descr="J023416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24744" y="0"/>
            <a:ext cx="1331912" cy="128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 descr="J023416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088" y="5570538"/>
            <a:ext cx="1331912" cy="128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79513" y="214290"/>
            <a:ext cx="3240360" cy="75566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tt-RU" sz="2400" b="1" dirty="0" smtClean="0">
                <a:solidFill>
                  <a:srgbClr val="FF0000"/>
                </a:solidFill>
              </a:rPr>
              <a:t>ПЛЕМЯ  • </a:t>
            </a:r>
          </a:p>
          <a:p>
            <a:pPr algn="r">
              <a:lnSpc>
                <a:spcPct val="150000"/>
              </a:lnSpc>
            </a:pPr>
            <a:r>
              <a:rPr lang="tt-RU" sz="2400" b="1" dirty="0" smtClean="0">
                <a:solidFill>
                  <a:srgbClr val="FF0000"/>
                </a:solidFill>
              </a:rPr>
              <a:t>ЧУГУН•</a:t>
            </a:r>
          </a:p>
          <a:p>
            <a:pPr algn="r">
              <a:lnSpc>
                <a:spcPct val="150000"/>
              </a:lnSpc>
            </a:pPr>
            <a:r>
              <a:rPr lang="tt-RU" sz="2400" b="1" dirty="0" smtClean="0">
                <a:solidFill>
                  <a:srgbClr val="FF0000"/>
                </a:solidFill>
              </a:rPr>
              <a:t>ГОСУДАРСТВО•</a:t>
            </a:r>
          </a:p>
          <a:p>
            <a:pPr algn="r">
              <a:lnSpc>
                <a:spcPct val="150000"/>
              </a:lnSpc>
            </a:pPr>
            <a:r>
              <a:rPr lang="tt-RU" sz="2400" b="1" dirty="0" smtClean="0">
                <a:solidFill>
                  <a:srgbClr val="FF0000"/>
                </a:solidFill>
              </a:rPr>
              <a:t>РЕЛИГИЯ•</a:t>
            </a:r>
          </a:p>
          <a:p>
            <a:pPr algn="r">
              <a:lnSpc>
                <a:spcPct val="150000"/>
              </a:lnSpc>
            </a:pPr>
            <a:r>
              <a:rPr lang="tt-RU" sz="2400" b="1" dirty="0" smtClean="0">
                <a:solidFill>
                  <a:srgbClr val="FF0000"/>
                </a:solidFill>
              </a:rPr>
              <a:t>КОЖА∙</a:t>
            </a:r>
          </a:p>
          <a:p>
            <a:pPr algn="r">
              <a:lnSpc>
                <a:spcPct val="150000"/>
              </a:lnSpc>
            </a:pPr>
            <a:r>
              <a:rPr lang="tt-RU" sz="2400" b="1" dirty="0" smtClean="0">
                <a:solidFill>
                  <a:srgbClr val="FF0000"/>
                </a:solidFill>
              </a:rPr>
              <a:t>ДЕНЬГИ• </a:t>
            </a:r>
          </a:p>
          <a:p>
            <a:pPr algn="r">
              <a:lnSpc>
                <a:spcPct val="150000"/>
              </a:lnSpc>
            </a:pPr>
            <a:r>
              <a:rPr lang="tt-RU" sz="2400" b="1" dirty="0" smtClean="0">
                <a:solidFill>
                  <a:srgbClr val="FF0000"/>
                </a:solidFill>
              </a:rPr>
              <a:t>УЗОР•</a:t>
            </a:r>
          </a:p>
          <a:p>
            <a:pPr algn="r">
              <a:lnSpc>
                <a:spcPct val="150000"/>
              </a:lnSpc>
            </a:pPr>
            <a:r>
              <a:rPr lang="tt-RU" sz="2400" b="1" dirty="0" smtClean="0">
                <a:solidFill>
                  <a:srgbClr val="FF0000"/>
                </a:solidFill>
              </a:rPr>
              <a:t>ТОРГОВЕЦ•</a:t>
            </a:r>
          </a:p>
          <a:p>
            <a:pPr algn="r">
              <a:lnSpc>
                <a:spcPct val="150000"/>
              </a:lnSpc>
            </a:pPr>
            <a:r>
              <a:rPr lang="tt-RU" sz="2400" b="1" dirty="0" smtClean="0">
                <a:solidFill>
                  <a:srgbClr val="FF0000"/>
                </a:solidFill>
              </a:rPr>
              <a:t>СЛАВА•</a:t>
            </a:r>
          </a:p>
          <a:p>
            <a:pPr algn="r">
              <a:lnSpc>
                <a:spcPct val="150000"/>
              </a:lnSpc>
            </a:pPr>
            <a:r>
              <a:rPr lang="tt-RU" sz="2400" b="1" dirty="0" smtClean="0">
                <a:solidFill>
                  <a:srgbClr val="FF0000"/>
                </a:solidFill>
              </a:rPr>
              <a:t>ГРЕХ∙</a:t>
            </a:r>
            <a:endParaRPr lang="tt-RU" sz="2400" b="1" dirty="0">
              <a:solidFill>
                <a:srgbClr val="FF0000"/>
              </a:solidFill>
            </a:endParaRPr>
          </a:p>
          <a:p>
            <a:pPr algn="r">
              <a:lnSpc>
                <a:spcPct val="150000"/>
              </a:lnSpc>
            </a:pPr>
            <a:r>
              <a:rPr lang="tt-RU" sz="2400" b="1" dirty="0" smtClean="0">
                <a:solidFill>
                  <a:srgbClr val="FF0000"/>
                </a:solidFill>
              </a:rPr>
              <a:t>ЗОЛОТО-СЕРЕБРО∙</a:t>
            </a:r>
          </a:p>
          <a:p>
            <a:pPr algn="r">
              <a:lnSpc>
                <a:spcPct val="150000"/>
              </a:lnSpc>
            </a:pPr>
            <a:endParaRPr lang="ru-RU" sz="2400" b="1" dirty="0" smtClean="0">
              <a:solidFill>
                <a:srgbClr val="FF0000"/>
              </a:solidFill>
            </a:endParaRPr>
          </a:p>
          <a:p>
            <a:pPr algn="r">
              <a:lnSpc>
                <a:spcPct val="150000"/>
              </a:lnSpc>
            </a:pP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860032" y="214290"/>
            <a:ext cx="3168352" cy="74846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4500" lvl="1" indent="-444500">
              <a:lnSpc>
                <a:spcPct val="150000"/>
              </a:lnSpc>
              <a:buFont typeface="Arial" pitchFamily="34" charset="0"/>
              <a:buChar char="•"/>
            </a:pPr>
            <a:r>
              <a:rPr lang="tt-RU" sz="2400" b="1" dirty="0" smtClean="0">
                <a:solidFill>
                  <a:srgbClr val="FF0000"/>
                </a:solidFill>
              </a:rPr>
              <a:t>ЧУЕН</a:t>
            </a:r>
          </a:p>
          <a:p>
            <a:pPr marL="444500" lvl="1" indent="-444500">
              <a:lnSpc>
                <a:spcPct val="150000"/>
              </a:lnSpc>
              <a:buFont typeface="Arial" pitchFamily="34" charset="0"/>
              <a:buChar char="•"/>
            </a:pPr>
            <a:r>
              <a:rPr lang="tt-RU" sz="2400" b="1" dirty="0" smtClean="0">
                <a:solidFill>
                  <a:srgbClr val="FF0000"/>
                </a:solidFill>
              </a:rPr>
              <a:t>СӘҮДӘГӘР</a:t>
            </a:r>
          </a:p>
          <a:p>
            <a:pPr marL="444500" lvl="1" indent="-444500">
              <a:lnSpc>
                <a:spcPct val="150000"/>
              </a:lnSpc>
              <a:buFont typeface="Arial" pitchFamily="34" charset="0"/>
              <a:buChar char="•"/>
            </a:pPr>
            <a:r>
              <a:rPr lang="tt-RU" sz="2400" b="1" dirty="0" smtClean="0">
                <a:solidFill>
                  <a:srgbClr val="FF0000"/>
                </a:solidFill>
              </a:rPr>
              <a:t>ДИН</a:t>
            </a:r>
          </a:p>
          <a:p>
            <a:pPr marL="444500" lvl="1" indent="-4445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FF0000"/>
                </a:solidFill>
              </a:rPr>
              <a:t>КАБИЛ</a:t>
            </a:r>
            <a:r>
              <a:rPr lang="tt-RU" sz="2400" b="1" dirty="0" smtClean="0">
                <a:solidFill>
                  <a:srgbClr val="FF0000"/>
                </a:solidFill>
              </a:rPr>
              <a:t>Ә</a:t>
            </a:r>
          </a:p>
          <a:p>
            <a:pPr marL="444500" indent="-444500">
              <a:lnSpc>
                <a:spcPct val="150000"/>
              </a:lnSpc>
              <a:buFont typeface="Arial" pitchFamily="34" charset="0"/>
              <a:buChar char="•"/>
            </a:pPr>
            <a:r>
              <a:rPr lang="tt-RU" sz="2400" b="1" dirty="0" smtClean="0">
                <a:solidFill>
                  <a:srgbClr val="FF0000"/>
                </a:solidFill>
              </a:rPr>
              <a:t>ДӘҮЛӘТ</a:t>
            </a:r>
          </a:p>
          <a:p>
            <a:pPr marL="444500" indent="-444500">
              <a:lnSpc>
                <a:spcPct val="150000"/>
              </a:lnSpc>
              <a:buFont typeface="Arial" pitchFamily="34" charset="0"/>
              <a:buChar char="•"/>
            </a:pPr>
            <a:r>
              <a:rPr lang="tt-RU" sz="2400" b="1" dirty="0" smtClean="0">
                <a:solidFill>
                  <a:srgbClr val="FF0000"/>
                </a:solidFill>
              </a:rPr>
              <a:t>БИЗӘК</a:t>
            </a:r>
          </a:p>
          <a:p>
            <a:pPr marL="444500" indent="-444500">
              <a:lnSpc>
                <a:spcPct val="150000"/>
              </a:lnSpc>
              <a:buFont typeface="Arial" pitchFamily="34" charset="0"/>
              <a:buChar char="•"/>
            </a:pPr>
            <a:r>
              <a:rPr lang="tt-RU" sz="2400" b="1" dirty="0" smtClean="0">
                <a:solidFill>
                  <a:srgbClr val="FF0000"/>
                </a:solidFill>
              </a:rPr>
              <a:t>АКЧА</a:t>
            </a:r>
          </a:p>
          <a:p>
            <a:pPr marL="444500" indent="-444500">
              <a:lnSpc>
                <a:spcPct val="150000"/>
              </a:lnSpc>
              <a:buFont typeface="Arial" pitchFamily="34" charset="0"/>
              <a:buChar char="•"/>
            </a:pPr>
            <a:r>
              <a:rPr lang="tt-RU" sz="2400" b="1" dirty="0" smtClean="0">
                <a:solidFill>
                  <a:srgbClr val="FF0000"/>
                </a:solidFill>
              </a:rPr>
              <a:t>ДАН</a:t>
            </a:r>
          </a:p>
          <a:p>
            <a:pPr marL="444500" indent="-444500">
              <a:lnSpc>
                <a:spcPct val="150000"/>
              </a:lnSpc>
              <a:buFont typeface="Arial" pitchFamily="34" charset="0"/>
              <a:buChar char="•"/>
            </a:pPr>
            <a:r>
              <a:rPr lang="tt-RU" sz="2400" b="1" dirty="0" smtClean="0">
                <a:solidFill>
                  <a:srgbClr val="FF0000"/>
                </a:solidFill>
              </a:rPr>
              <a:t>АЛТЫН-КӨМЕШ</a:t>
            </a:r>
          </a:p>
          <a:p>
            <a:pPr marL="444500" indent="-444500">
              <a:lnSpc>
                <a:spcPct val="150000"/>
              </a:lnSpc>
              <a:buFont typeface="Arial" pitchFamily="34" charset="0"/>
              <a:buChar char="•"/>
            </a:pPr>
            <a:r>
              <a:rPr lang="tt-RU" sz="2400" b="1" dirty="0" smtClean="0">
                <a:solidFill>
                  <a:srgbClr val="FF0000"/>
                </a:solidFill>
              </a:rPr>
              <a:t>КҮН</a:t>
            </a:r>
          </a:p>
          <a:p>
            <a:pPr marL="444500" indent="-444500">
              <a:lnSpc>
                <a:spcPct val="150000"/>
              </a:lnSpc>
              <a:buFont typeface="Arial" pitchFamily="34" charset="0"/>
              <a:buChar char="•"/>
            </a:pPr>
            <a:r>
              <a:rPr lang="tt-RU" sz="2400" b="1" dirty="0" smtClean="0">
                <a:solidFill>
                  <a:srgbClr val="FF0000"/>
                </a:solidFill>
              </a:rPr>
              <a:t>ГӨНАҺ</a:t>
            </a:r>
            <a:endParaRPr lang="tt-RU" sz="2400" b="1" dirty="0">
              <a:solidFill>
                <a:srgbClr val="FF0000"/>
              </a:solidFill>
            </a:endParaRPr>
          </a:p>
          <a:p>
            <a:pPr marL="444500" indent="-444500">
              <a:lnSpc>
                <a:spcPct val="150000"/>
              </a:lnSpc>
              <a:buFont typeface="Arial" pitchFamily="34" charset="0"/>
              <a:buChar char="•"/>
            </a:pPr>
            <a:endParaRPr lang="tt-RU" sz="2400" b="1" dirty="0" smtClean="0">
              <a:solidFill>
                <a:srgbClr val="FF0000"/>
              </a:solidFill>
            </a:endParaRPr>
          </a:p>
          <a:p>
            <a:pPr marL="444500" indent="-444500">
              <a:lnSpc>
                <a:spcPct val="150000"/>
              </a:lnSpc>
              <a:buFont typeface="Arial" pitchFamily="34" charset="0"/>
              <a:buChar char="•"/>
            </a:pP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467544" y="404664"/>
            <a:ext cx="684076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t-RU" sz="2400" b="1" dirty="0" smtClean="0">
                <a:solidFill>
                  <a:srgbClr val="FF0000"/>
                </a:solidFill>
              </a:rPr>
              <a:t>ПЛЕМЯ   -                  КАБИЛӘ </a:t>
            </a:r>
          </a:p>
          <a:p>
            <a:r>
              <a:rPr lang="tt-RU" sz="2400" b="1" dirty="0" smtClean="0">
                <a:solidFill>
                  <a:srgbClr val="FF0000"/>
                </a:solidFill>
              </a:rPr>
              <a:t>ЧУГУН  -                    ЧУЕН</a:t>
            </a:r>
          </a:p>
          <a:p>
            <a:r>
              <a:rPr lang="tt-RU" sz="2400" b="1" dirty="0" smtClean="0">
                <a:solidFill>
                  <a:srgbClr val="FF0000"/>
                </a:solidFill>
              </a:rPr>
              <a:t>ГОСУДАРСТВО -     ДӘҮЛӘТ</a:t>
            </a:r>
          </a:p>
          <a:p>
            <a:r>
              <a:rPr lang="tt-RU" sz="2400" b="1" dirty="0" smtClean="0">
                <a:solidFill>
                  <a:srgbClr val="FF0000"/>
                </a:solidFill>
              </a:rPr>
              <a:t>РЕЛИГИЯ -               ДИН</a:t>
            </a:r>
          </a:p>
          <a:p>
            <a:r>
              <a:rPr lang="tt-RU" sz="2400" b="1" dirty="0" smtClean="0">
                <a:solidFill>
                  <a:srgbClr val="FF0000"/>
                </a:solidFill>
              </a:rPr>
              <a:t>ДЕНЬГИ -                  АКЧА</a:t>
            </a:r>
          </a:p>
          <a:p>
            <a:r>
              <a:rPr lang="tt-RU" sz="2400" b="1" dirty="0" smtClean="0">
                <a:solidFill>
                  <a:srgbClr val="FF0000"/>
                </a:solidFill>
              </a:rPr>
              <a:t>УЗОР -                        БИЗӘК</a:t>
            </a:r>
          </a:p>
          <a:p>
            <a:r>
              <a:rPr lang="tt-RU" sz="2400" b="1" dirty="0" smtClean="0">
                <a:solidFill>
                  <a:srgbClr val="FF0000"/>
                </a:solidFill>
              </a:rPr>
              <a:t>ТОРГОВЕЦ -             СӘҮДӘГӘР</a:t>
            </a:r>
          </a:p>
          <a:p>
            <a:r>
              <a:rPr lang="tt-RU" sz="2400" b="1" dirty="0" smtClean="0">
                <a:solidFill>
                  <a:srgbClr val="FF0000"/>
                </a:solidFill>
              </a:rPr>
              <a:t>СЛАВА -                      ДАН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72000" y="404664"/>
            <a:ext cx="30060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4500" lvl="1" indent="-444500">
              <a:buFont typeface="Arial" pitchFamily="34" charset="0"/>
              <a:buChar char="•"/>
            </a:pP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3501008"/>
            <a:ext cx="631844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t-RU" sz="2500" b="1" dirty="0" smtClean="0">
                <a:solidFill>
                  <a:srgbClr val="002060"/>
                </a:solidFill>
              </a:rPr>
              <a:t>РАЗНЫЕ  ПЛЕМЕНА -  төрле ...</a:t>
            </a:r>
          </a:p>
          <a:p>
            <a:r>
              <a:rPr lang="tt-RU" sz="2500" b="1" dirty="0" smtClean="0">
                <a:solidFill>
                  <a:srgbClr val="002060"/>
                </a:solidFill>
              </a:rPr>
              <a:t> ЛИТ</a:t>
            </a:r>
            <a:r>
              <a:rPr lang="ru-RU" sz="2500" b="1" dirty="0" smtClean="0">
                <a:solidFill>
                  <a:srgbClr val="002060"/>
                </a:solidFill>
              </a:rPr>
              <a:t>ЬЁ  </a:t>
            </a:r>
            <a:r>
              <a:rPr lang="tt-RU" sz="2500" b="1" dirty="0" smtClean="0">
                <a:solidFill>
                  <a:srgbClr val="002060"/>
                </a:solidFill>
              </a:rPr>
              <a:t>ЧУГУНА - ...  кою</a:t>
            </a:r>
          </a:p>
          <a:p>
            <a:r>
              <a:rPr lang="tt-RU" sz="2500" b="1" dirty="0" smtClean="0">
                <a:solidFill>
                  <a:srgbClr val="002060"/>
                </a:solidFill>
              </a:rPr>
              <a:t>СВОЁ  ГОСУДАРСТВО – үз ...</a:t>
            </a:r>
          </a:p>
          <a:p>
            <a:r>
              <a:rPr lang="tt-RU" sz="2500" b="1" dirty="0" smtClean="0">
                <a:solidFill>
                  <a:srgbClr val="002060"/>
                </a:solidFill>
              </a:rPr>
              <a:t>СВОЯ  РЕЛИГИЯ - ... </a:t>
            </a:r>
          </a:p>
          <a:p>
            <a:r>
              <a:rPr lang="tt-RU" sz="2500" b="1" dirty="0" smtClean="0">
                <a:solidFill>
                  <a:srgbClr val="002060"/>
                </a:solidFill>
              </a:rPr>
              <a:t>СЕРЕБРЯНЫЕ  ДЕНЬГИ - ...</a:t>
            </a:r>
          </a:p>
          <a:p>
            <a:r>
              <a:rPr lang="tt-RU" sz="2500" b="1" dirty="0" smtClean="0">
                <a:solidFill>
                  <a:srgbClr val="002060"/>
                </a:solidFill>
              </a:rPr>
              <a:t>БОЛГАРСКИЕ  УЗОРЫ - ...</a:t>
            </a:r>
          </a:p>
          <a:p>
            <a:r>
              <a:rPr lang="tt-RU" sz="2500" b="1" dirty="0" smtClean="0">
                <a:solidFill>
                  <a:srgbClr val="002060"/>
                </a:solidFill>
              </a:rPr>
              <a:t>ПРИЕЗЖАЛИ  ТОРГОВЦЫ - ...</a:t>
            </a:r>
          </a:p>
          <a:p>
            <a:r>
              <a:rPr lang="tt-RU" sz="2500" b="1" dirty="0" smtClean="0">
                <a:solidFill>
                  <a:srgbClr val="002060"/>
                </a:solidFill>
              </a:rPr>
              <a:t>ПРОСЛАВИЛСЯ - ...</a:t>
            </a:r>
            <a:endParaRPr lang="ru-RU" sz="25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6" descr="J023416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088" y="5570538"/>
            <a:ext cx="1331912" cy="128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286000" y="22748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476672"/>
            <a:ext cx="76531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t-RU" sz="3600" b="1" dirty="0" smtClean="0">
                <a:solidFill>
                  <a:srgbClr val="002060"/>
                </a:solidFill>
              </a:rPr>
              <a:t>Как </a:t>
            </a:r>
            <a:r>
              <a:rPr lang="ru-RU" sz="3600" b="1" dirty="0" smtClean="0">
                <a:solidFill>
                  <a:srgbClr val="002060"/>
                </a:solidFill>
              </a:rPr>
              <a:t>скажете о том, что</a:t>
            </a:r>
            <a:r>
              <a:rPr lang="ru-RU" sz="3600" dirty="0" smtClean="0">
                <a:solidFill>
                  <a:srgbClr val="002060"/>
                </a:solidFill>
              </a:rPr>
              <a:t>: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3528" y="1196752"/>
            <a:ext cx="813690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sz="3200" b="1" dirty="0" smtClean="0">
                <a:solidFill>
                  <a:schemeClr val="accent1"/>
                </a:solidFill>
              </a:rPr>
              <a:t>религия играет большую роль  </a:t>
            </a:r>
          </a:p>
          <a:p>
            <a:r>
              <a:rPr lang="ru-RU" sz="3200" b="1" dirty="0" smtClean="0">
                <a:solidFill>
                  <a:schemeClr val="accent1"/>
                </a:solidFill>
              </a:rPr>
              <a:t>в жизни народа</a:t>
            </a:r>
          </a:p>
          <a:p>
            <a:pPr>
              <a:buNone/>
            </a:pPr>
            <a:r>
              <a:rPr lang="ru-RU" sz="3200" b="1" dirty="0" smtClean="0"/>
              <a:t>(</a:t>
            </a:r>
            <a:r>
              <a:rPr lang="tt-RU" sz="3200" b="1" dirty="0" smtClean="0">
                <a:solidFill>
                  <a:srgbClr val="FF0000"/>
                </a:solidFill>
              </a:rPr>
              <a:t>дин   халыкның  тормышында  зур рол</a:t>
            </a:r>
            <a:r>
              <a:rPr lang="ru-RU" sz="3200" b="1" dirty="0" err="1" smtClean="0">
                <a:solidFill>
                  <a:srgbClr val="FF0000"/>
                </a:solidFill>
              </a:rPr>
              <a:t>ь</a:t>
            </a:r>
            <a:r>
              <a:rPr lang="tt-RU" sz="3200" b="1" dirty="0" smtClean="0">
                <a:solidFill>
                  <a:srgbClr val="FF0000"/>
                </a:solidFill>
              </a:rPr>
              <a:t> уйный</a:t>
            </a:r>
            <a:r>
              <a:rPr lang="ru-RU" sz="3200" b="1" dirty="0" smtClean="0"/>
              <a:t>)</a:t>
            </a:r>
          </a:p>
          <a:p>
            <a:r>
              <a:rPr lang="ru-RU" sz="3200" b="1" dirty="0" smtClean="0">
                <a:solidFill>
                  <a:schemeClr val="accent1"/>
                </a:solidFill>
              </a:rPr>
              <a:t>- есть разные религии</a:t>
            </a:r>
          </a:p>
          <a:p>
            <a:pPr>
              <a:buNone/>
            </a:pPr>
            <a:r>
              <a:rPr lang="ru-RU" sz="3200" b="1" dirty="0" smtClean="0"/>
              <a:t> </a:t>
            </a:r>
            <a:r>
              <a:rPr lang="ru-RU" sz="3200" b="1" dirty="0" err="1" smtClean="0"/>
              <a:t>(</a:t>
            </a:r>
            <a:r>
              <a:rPr lang="ru-RU" sz="3200" b="1" dirty="0" err="1" smtClean="0">
                <a:solidFill>
                  <a:srgbClr val="FF0000"/>
                </a:solidFill>
              </a:rPr>
              <a:t>төрле  диннәр  </a:t>
            </a:r>
            <a:r>
              <a:rPr lang="ru-RU" sz="3200" b="1" dirty="0" smtClean="0">
                <a:solidFill>
                  <a:srgbClr val="FF0000"/>
                </a:solidFill>
              </a:rPr>
              <a:t>бар</a:t>
            </a:r>
            <a:r>
              <a:rPr lang="ru-RU" sz="3200" b="1" dirty="0" smtClean="0"/>
              <a:t>)</a:t>
            </a:r>
          </a:p>
          <a:p>
            <a:r>
              <a:rPr lang="ru-RU" sz="3200" b="1" dirty="0" smtClean="0">
                <a:solidFill>
                  <a:schemeClr val="accent1"/>
                </a:solidFill>
              </a:rPr>
              <a:t>- нужно уважать религию каждого народа </a:t>
            </a:r>
          </a:p>
          <a:p>
            <a:pPr>
              <a:buNone/>
            </a:pPr>
            <a:r>
              <a:rPr lang="ru-RU" sz="3200" b="1" dirty="0" err="1" smtClean="0"/>
              <a:t>(</a:t>
            </a:r>
            <a:r>
              <a:rPr lang="ru-RU" sz="3200" b="1" dirty="0" err="1" smtClean="0">
                <a:solidFill>
                  <a:srgbClr val="FF0000"/>
                </a:solidFill>
              </a:rPr>
              <a:t>һәр  халыкның  динен</a:t>
            </a:r>
            <a:r>
              <a:rPr lang="ru-RU" sz="3200" b="1" dirty="0" smtClean="0">
                <a:solidFill>
                  <a:srgbClr val="FF0000"/>
                </a:solidFill>
              </a:rPr>
              <a:t>  </a:t>
            </a:r>
            <a:r>
              <a:rPr lang="ru-RU" sz="3200" b="1" dirty="0" err="1" smtClean="0">
                <a:solidFill>
                  <a:srgbClr val="FF0000"/>
                </a:solidFill>
              </a:rPr>
              <a:t>хөрмәт  итәргә кирәк</a:t>
            </a:r>
            <a:r>
              <a:rPr lang="ru-RU" sz="3200" b="1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6" descr="J023416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088" y="5570538"/>
            <a:ext cx="1331912" cy="128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331640" y="764704"/>
            <a:ext cx="7560840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17463">
              <a:spcBef>
                <a:spcPct val="20000"/>
              </a:spcBef>
              <a:defRPr/>
            </a:pPr>
            <a:r>
              <a:rPr lang="tt-RU" sz="2800" b="1" i="1" dirty="0" smtClean="0">
                <a:solidFill>
                  <a:schemeClr val="accent1">
                    <a:lumMod val="75000"/>
                  </a:schemeClr>
                </a:solidFill>
              </a:rPr>
              <a:t>Унөченче  март.</a:t>
            </a:r>
          </a:p>
          <a:p>
            <a:pPr marL="342900" lvl="0" indent="17463">
              <a:spcBef>
                <a:spcPct val="20000"/>
              </a:spcBef>
              <a:defRPr/>
            </a:pPr>
            <a:r>
              <a:rPr lang="tt-RU" sz="2800" b="1" i="1" dirty="0" smtClean="0">
                <a:solidFill>
                  <a:schemeClr val="accent1">
                    <a:lumMod val="75000"/>
                  </a:schemeClr>
                </a:solidFill>
              </a:rPr>
              <a:t>Сыйныф эше.</a:t>
            </a:r>
          </a:p>
          <a:p>
            <a:pPr marL="342900" lvl="0" indent="17463">
              <a:spcBef>
                <a:spcPct val="20000"/>
              </a:spcBef>
              <a:defRPr/>
            </a:pPr>
            <a:r>
              <a:rPr lang="tt-RU" sz="2800" b="1" i="1" dirty="0" smtClean="0">
                <a:solidFill>
                  <a:schemeClr val="accent1">
                    <a:lumMod val="75000"/>
                  </a:schemeClr>
                </a:solidFill>
              </a:rPr>
              <a:t>Равил Фәхретдинов.  </a:t>
            </a:r>
          </a:p>
          <a:p>
            <a:pPr marL="342900" lvl="0" indent="17463">
              <a:spcBef>
                <a:spcPct val="20000"/>
              </a:spcBef>
              <a:defRPr/>
            </a:pPr>
            <a:r>
              <a:rPr lang="tt-RU" sz="2800" b="1" i="1" dirty="0" smtClean="0">
                <a:solidFill>
                  <a:schemeClr val="accent1">
                    <a:lumMod val="75000"/>
                  </a:schemeClr>
                </a:solidFill>
              </a:rPr>
              <a:t>“Идел суы ага торыр ...” әсәре.</a:t>
            </a:r>
            <a:endParaRPr lang="ru-RU" sz="2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Рисунок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47664" y="332656"/>
            <a:ext cx="3528392" cy="4392488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5136287"/>
            <a:ext cx="687625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Arial" pitchFamily="34" charset="0"/>
              </a:rPr>
              <a:t>Исеме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Arial" pitchFamily="34" charset="0"/>
              </a:rPr>
              <a:t>Равил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Arial" pitchFamily="34" charset="0"/>
              </a:rPr>
              <a:t>Габдрахман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Arial" pitchFamily="34" charset="0"/>
              </a:rPr>
              <a:t>улы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Arial" pitchFamily="34" charset="0"/>
              </a:rPr>
              <a:t>Фәхретдинов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Arial" pitchFamily="34" charset="0"/>
              </a:rPr>
              <a:t>Һөнәре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  <a:t>тарихчы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  <a:t>галим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Arial" pitchFamily="34" charset="0"/>
              </a:rPr>
              <a:t>Туу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sng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Arial" pitchFamily="34" charset="0"/>
              </a:rPr>
              <a:t>датасы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  <a:t>14март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  <a:t> 1937ел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  <a:t> (75 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  <a:t>яшь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  <a:t>)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sng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Arial" pitchFamily="34" charset="0"/>
              </a:rPr>
              <a:t>Туу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sng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Arial" pitchFamily="34" charset="0"/>
              </a:rPr>
              <a:t>җире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  <a:t>Кариле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  <a:t>авылы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  <a:t>Балтач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</a:rPr>
              <a:t>авылында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</a:rPr>
              <a:t>үтә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</p:txBody>
      </p:sp>
      <p:pic>
        <p:nvPicPr>
          <p:cNvPr id="7" name="Picture 6" descr="J023416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088" y="5570538"/>
            <a:ext cx="1331912" cy="128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500"/>
                            </p:stCondLst>
                            <p:childTnLst>
                              <p:par>
                                <p:cTn id="30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827584" y="1124744"/>
            <a:ext cx="6840760" cy="337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" lvl="0" indent="-85725">
              <a:spcBef>
                <a:spcPct val="20000"/>
              </a:spcBef>
              <a:defRPr/>
            </a:pPr>
            <a:r>
              <a:rPr lang="tt-RU" sz="2400" b="1" i="1" dirty="0" smtClean="0">
                <a:solidFill>
                  <a:srgbClr val="000066"/>
                </a:solidFill>
              </a:rPr>
              <a:t>Яшә</a:t>
            </a:r>
            <a:r>
              <a:rPr lang="tt-RU" sz="2400" b="1" i="1" u="sng" dirty="0" smtClean="0">
                <a:solidFill>
                  <a:srgbClr val="000066"/>
                </a:solidFill>
              </a:rPr>
              <a:t>гән</a:t>
            </a:r>
            <a:r>
              <a:rPr lang="tt-RU" sz="2400" b="1" i="1" dirty="0" smtClean="0">
                <a:solidFill>
                  <a:srgbClr val="000066"/>
                </a:solidFill>
              </a:rPr>
              <a:t> –  </a:t>
            </a:r>
            <a:r>
              <a:rPr lang="ru-RU" sz="2400" b="1" i="1" dirty="0" smtClean="0">
                <a:solidFill>
                  <a:srgbClr val="000066"/>
                </a:solidFill>
              </a:rPr>
              <a:t> жил, оказывается</a:t>
            </a:r>
          </a:p>
          <a:p>
            <a:pPr marL="85725" lvl="0" indent="-85725">
              <a:spcBef>
                <a:spcPct val="20000"/>
              </a:spcBef>
              <a:defRPr/>
            </a:pPr>
            <a:r>
              <a:rPr lang="ru-RU" sz="2400" b="1" i="1" dirty="0" smtClean="0">
                <a:solidFill>
                  <a:srgbClr val="000066"/>
                </a:solidFill>
              </a:rPr>
              <a:t>Т</a:t>
            </a:r>
            <a:r>
              <a:rPr lang="tt-RU" sz="2400" b="1" i="1" dirty="0" smtClean="0">
                <a:solidFill>
                  <a:srgbClr val="000066"/>
                </a:solidFill>
              </a:rPr>
              <a:t>ө</a:t>
            </a:r>
            <a:r>
              <a:rPr lang="ru-RU" sz="2400" b="1" i="1" dirty="0" err="1" smtClean="0">
                <a:solidFill>
                  <a:srgbClr val="000066"/>
                </a:solidFill>
              </a:rPr>
              <a:t>зе</a:t>
            </a:r>
            <a:r>
              <a:rPr lang="ru-RU" sz="2400" b="1" i="1" u="sng" dirty="0" err="1" smtClean="0">
                <a:solidFill>
                  <a:srgbClr val="000066"/>
                </a:solidFill>
              </a:rPr>
              <a:t>гән</a:t>
            </a:r>
            <a:r>
              <a:rPr lang="ru-RU" sz="2400" b="1" i="1" dirty="0" err="1" smtClean="0">
                <a:solidFill>
                  <a:srgbClr val="000066"/>
                </a:solidFill>
              </a:rPr>
              <a:t> </a:t>
            </a:r>
            <a:r>
              <a:rPr lang="ru-RU" sz="2400" b="1" i="1" dirty="0" smtClean="0">
                <a:solidFill>
                  <a:srgbClr val="000066"/>
                </a:solidFill>
              </a:rPr>
              <a:t>– строил, оказывается</a:t>
            </a:r>
          </a:p>
          <a:p>
            <a:pPr marL="85725" lvl="0" indent="-85725">
              <a:spcBef>
                <a:spcPct val="20000"/>
              </a:spcBef>
              <a:defRPr/>
            </a:pPr>
            <a:r>
              <a:rPr lang="tt-RU" sz="2400" b="1" i="1" dirty="0" smtClean="0">
                <a:solidFill>
                  <a:srgbClr val="000066"/>
                </a:solidFill>
              </a:rPr>
              <a:t>Башла</a:t>
            </a:r>
            <a:r>
              <a:rPr lang="tt-RU" sz="2400" b="1" i="1" u="sng" dirty="0" smtClean="0">
                <a:solidFill>
                  <a:srgbClr val="000066"/>
                </a:solidFill>
              </a:rPr>
              <a:t>ган</a:t>
            </a:r>
            <a:r>
              <a:rPr lang="tt-RU" sz="2400" b="1" i="1" dirty="0" smtClean="0">
                <a:solidFill>
                  <a:srgbClr val="000066"/>
                </a:solidFill>
              </a:rPr>
              <a:t> – начал, оказывается</a:t>
            </a:r>
          </a:p>
          <a:p>
            <a:pPr marL="85725" lvl="0" indent="-85725">
              <a:spcBef>
                <a:spcPct val="20000"/>
              </a:spcBef>
              <a:defRPr/>
            </a:pPr>
            <a:r>
              <a:rPr lang="tt-RU" sz="2400" b="1" i="1" dirty="0" smtClean="0">
                <a:solidFill>
                  <a:srgbClr val="000066"/>
                </a:solidFill>
              </a:rPr>
              <a:t>Кил</a:t>
            </a:r>
            <a:r>
              <a:rPr lang="tt-RU" sz="2400" b="1" i="1" u="sng" dirty="0" smtClean="0">
                <a:solidFill>
                  <a:srgbClr val="000066"/>
                </a:solidFill>
              </a:rPr>
              <a:t>гән</a:t>
            </a:r>
            <a:r>
              <a:rPr lang="tt-RU" sz="2400" b="1" i="1" dirty="0" smtClean="0">
                <a:solidFill>
                  <a:srgbClr val="000066"/>
                </a:solidFill>
              </a:rPr>
              <a:t> – приехал, оказывается</a:t>
            </a:r>
          </a:p>
          <a:p>
            <a:pPr marL="85725" lvl="0" indent="-85725">
              <a:spcBef>
                <a:spcPct val="20000"/>
              </a:spcBef>
              <a:defRPr/>
            </a:pPr>
            <a:r>
              <a:rPr lang="tt-RU" sz="2400" b="1" i="1" dirty="0" smtClean="0">
                <a:solidFill>
                  <a:srgbClr val="000066"/>
                </a:solidFill>
              </a:rPr>
              <a:t>Эшлә</a:t>
            </a:r>
            <a:r>
              <a:rPr lang="tt-RU" sz="2400" b="1" i="1" u="sng" dirty="0" smtClean="0">
                <a:solidFill>
                  <a:srgbClr val="000066"/>
                </a:solidFill>
              </a:rPr>
              <a:t>гән</a:t>
            </a:r>
            <a:r>
              <a:rPr lang="tt-RU" sz="2400" b="1" i="1" dirty="0" smtClean="0">
                <a:solidFill>
                  <a:srgbClr val="000066"/>
                </a:solidFill>
              </a:rPr>
              <a:t> – работал, оказывается</a:t>
            </a:r>
          </a:p>
          <a:p>
            <a:pPr marL="85725" lvl="0" indent="-85725">
              <a:spcBef>
                <a:spcPct val="20000"/>
              </a:spcBef>
              <a:defRPr/>
            </a:pPr>
            <a:r>
              <a:rPr lang="tt-RU" sz="2400" b="1" i="1" dirty="0" smtClean="0">
                <a:solidFill>
                  <a:srgbClr val="FF0000"/>
                </a:solidFill>
              </a:rPr>
              <a:t>-ган/-гән; -кан/-кән  - билге</a:t>
            </a:r>
            <a:r>
              <a:rPr lang="tt-RU" sz="2400" b="1" i="1" u="sng" dirty="0" smtClean="0">
                <a:solidFill>
                  <a:srgbClr val="FF0000"/>
                </a:solidFill>
              </a:rPr>
              <a:t>сез</a:t>
            </a:r>
            <a:r>
              <a:rPr lang="tt-RU" sz="2400" b="1" i="1" dirty="0" smtClean="0">
                <a:solidFill>
                  <a:srgbClr val="FF0000"/>
                </a:solidFill>
              </a:rPr>
              <a:t> үткән заман хикәя фигыл</a:t>
            </a:r>
            <a:r>
              <a:rPr lang="ru-RU" sz="2400" b="1" i="1" dirty="0" err="1" smtClean="0">
                <a:solidFill>
                  <a:srgbClr val="FF0000"/>
                </a:solidFill>
              </a:rPr>
              <a:t>ь</a:t>
            </a:r>
            <a:r>
              <a:rPr lang="ru-RU" sz="2400" b="1" i="1" dirty="0" smtClean="0">
                <a:solidFill>
                  <a:srgbClr val="FF0000"/>
                </a:solidFill>
              </a:rPr>
              <a:t> </a:t>
            </a:r>
            <a:r>
              <a:rPr lang="ru-RU" sz="2400" b="1" i="1" dirty="0" err="1" smtClean="0">
                <a:solidFill>
                  <a:srgbClr val="FF0000"/>
                </a:solidFill>
              </a:rPr>
              <a:t>аффикслары</a:t>
            </a:r>
            <a:endParaRPr lang="tt-RU" sz="2400" b="1" i="1" dirty="0" smtClean="0">
              <a:solidFill>
                <a:srgbClr val="FF0000"/>
              </a:solidFill>
            </a:endParaRPr>
          </a:p>
          <a:p>
            <a:pPr marL="85725" lvl="0" indent="-85725">
              <a:spcBef>
                <a:spcPct val="20000"/>
              </a:spcBef>
              <a:defRPr/>
            </a:pPr>
            <a:r>
              <a:rPr lang="tt-RU" b="1" i="1" dirty="0" smtClean="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692696"/>
            <a:ext cx="7344816" cy="3342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" lvl="0" indent="-85725">
              <a:spcBef>
                <a:spcPct val="20000"/>
              </a:spcBef>
              <a:defRPr/>
            </a:pPr>
            <a:r>
              <a:rPr lang="tt-RU" sz="3200" b="1" i="1" dirty="0" smtClean="0">
                <a:solidFill>
                  <a:srgbClr val="000066"/>
                </a:solidFill>
              </a:rPr>
              <a:t>Дәреслек. 140нчы бит, 1нче күнегү.</a:t>
            </a:r>
          </a:p>
          <a:p>
            <a:pPr marL="85725" lvl="0" indent="-85725">
              <a:spcBef>
                <a:spcPct val="20000"/>
              </a:spcBef>
              <a:defRPr/>
            </a:pPr>
            <a:endParaRPr lang="tt-RU" sz="3200" b="1" i="1" dirty="0" smtClean="0">
              <a:solidFill>
                <a:srgbClr val="000066"/>
              </a:solidFill>
            </a:endParaRPr>
          </a:p>
          <a:p>
            <a:pPr marL="85725" lvl="0" indent="-85725">
              <a:spcBef>
                <a:spcPct val="20000"/>
              </a:spcBef>
              <a:buFontTx/>
              <a:buChar char="-"/>
              <a:defRPr/>
            </a:pPr>
            <a:r>
              <a:rPr lang="tt-RU" sz="3200" b="1" i="1" dirty="0" smtClean="0">
                <a:solidFill>
                  <a:srgbClr val="000066"/>
                </a:solidFill>
              </a:rPr>
              <a:t>Язмада кемнәр, кайсы халык турында сүз бара?</a:t>
            </a:r>
          </a:p>
          <a:p>
            <a:pPr marL="85725" lvl="0" indent="-85725">
              <a:spcBef>
                <a:spcPct val="20000"/>
              </a:spcBef>
              <a:buFontTx/>
              <a:buChar char="-"/>
              <a:defRPr/>
            </a:pPr>
            <a:r>
              <a:rPr lang="tt-RU" sz="3200" b="1" i="1" dirty="0" smtClean="0">
                <a:solidFill>
                  <a:srgbClr val="000066"/>
                </a:solidFill>
              </a:rPr>
              <a:t>ЯЗМАДА  </a:t>
            </a:r>
            <a:r>
              <a:rPr lang="tt-RU" sz="3200" b="1" i="1" u="sng" dirty="0" smtClean="0">
                <a:solidFill>
                  <a:srgbClr val="000066"/>
                </a:solidFill>
              </a:rPr>
              <a:t>БОЛГАРЛАР</a:t>
            </a:r>
            <a:r>
              <a:rPr lang="tt-RU" sz="3200" b="1" i="1" dirty="0" smtClean="0">
                <a:solidFill>
                  <a:srgbClr val="000066"/>
                </a:solidFill>
              </a:rPr>
              <a:t>  ТУРЫНДА СҮЗ  БАРА. </a:t>
            </a:r>
          </a:p>
        </p:txBody>
      </p:sp>
      <p:pic>
        <p:nvPicPr>
          <p:cNvPr id="9" name="Picture 6" descr="J023416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088" y="5570538"/>
            <a:ext cx="1331912" cy="128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6" descr="J023416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088" y="5570538"/>
            <a:ext cx="1331912" cy="128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51520" y="332656"/>
            <a:ext cx="8352928" cy="629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257175" algn="ctr">
              <a:spcBef>
                <a:spcPct val="20000"/>
              </a:spcBef>
              <a:defRPr/>
            </a:pPr>
            <a:r>
              <a:rPr lang="ru-RU" sz="2800" b="1" i="1" dirty="0" err="1" smtClean="0">
                <a:solidFill>
                  <a:schemeClr val="accent1"/>
                </a:solidFill>
              </a:rPr>
              <a:t>Тексттан</a:t>
            </a:r>
            <a:r>
              <a:rPr lang="ru-RU" sz="2800" b="1" i="1" dirty="0" smtClean="0">
                <a:solidFill>
                  <a:schemeClr val="accent1"/>
                </a:solidFill>
              </a:rPr>
              <a:t> </a:t>
            </a:r>
            <a:r>
              <a:rPr lang="ru-RU" sz="2800" b="1" i="1" dirty="0" err="1" smtClean="0">
                <a:solidFill>
                  <a:schemeClr val="accent1"/>
                </a:solidFill>
              </a:rPr>
              <a:t>әлеге җөмләләрнең татарчасын</a:t>
            </a:r>
            <a:r>
              <a:rPr lang="ru-RU" sz="2800" b="1" i="1" dirty="0" smtClean="0">
                <a:solidFill>
                  <a:schemeClr val="accent1"/>
                </a:solidFill>
              </a:rPr>
              <a:t> </a:t>
            </a:r>
            <a:r>
              <a:rPr lang="ru-RU" sz="2800" b="1" i="1" dirty="0" err="1" smtClean="0">
                <a:solidFill>
                  <a:schemeClr val="accent1"/>
                </a:solidFill>
              </a:rPr>
              <a:t>табып</a:t>
            </a:r>
            <a:r>
              <a:rPr lang="ru-RU" sz="2800" b="1" i="1" dirty="0" smtClean="0">
                <a:solidFill>
                  <a:schemeClr val="accent1"/>
                </a:solidFill>
              </a:rPr>
              <a:t> </a:t>
            </a:r>
            <a:r>
              <a:rPr lang="ru-RU" sz="2800" b="1" i="1" dirty="0" err="1" smtClean="0">
                <a:solidFill>
                  <a:schemeClr val="accent1"/>
                </a:solidFill>
              </a:rPr>
              <a:t>укыгыз</a:t>
            </a:r>
            <a:r>
              <a:rPr lang="ru-RU" sz="2800" b="1" i="1" dirty="0" smtClean="0">
                <a:solidFill>
                  <a:schemeClr val="accent1"/>
                </a:solidFill>
              </a:rPr>
              <a:t>:</a:t>
            </a:r>
          </a:p>
          <a:p>
            <a:pPr marL="342900" lvl="0" indent="-257175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2800" b="1" i="1" dirty="0" smtClean="0">
                <a:solidFill>
                  <a:srgbClr val="000066"/>
                </a:solidFill>
                <a:latin typeface="+mj-lt"/>
              </a:rPr>
              <a:t>  НА БЕРЕГУ ВОЛГИ ЖИЛИ РАЗНЫЕ ПЛЕМЕНА.</a:t>
            </a:r>
          </a:p>
          <a:p>
            <a:pPr marL="342900" lvl="0" indent="-257175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2800" b="1" i="1" dirty="0" smtClean="0">
                <a:solidFill>
                  <a:srgbClr val="000066"/>
                </a:solidFill>
                <a:latin typeface="+mj-lt"/>
              </a:rPr>
              <a:t>ЖИВУЩИЕ НА БЕРЕГУ ВОЛГИ ПЛЕМЕНА НАЧАЛИ ПОДЧИНЯТЬСЯ БУЛГАРАМ.</a:t>
            </a:r>
          </a:p>
          <a:p>
            <a:pPr marL="342900" lvl="0" indent="-257175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2800" b="1" i="1" dirty="0" smtClean="0">
                <a:solidFill>
                  <a:srgbClr val="000066"/>
                </a:solidFill>
                <a:latin typeface="+mj-lt"/>
              </a:rPr>
              <a:t>БУЛГАРЫ НАЧАЛИ ПЕРВЫМИ ИЗГОТОВЛЯТЬ ДЕНЬГИ.</a:t>
            </a:r>
          </a:p>
          <a:p>
            <a:pPr marL="342900" lvl="0" indent="-257175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2800" b="1" i="1" dirty="0" smtClean="0">
                <a:solidFill>
                  <a:srgbClr val="000066"/>
                </a:solidFill>
                <a:latin typeface="+mj-lt"/>
              </a:rPr>
              <a:t>ТОРГОВЦЫ ИЗ МУСУЛЬМАНСКИХ</a:t>
            </a:r>
          </a:p>
          <a:p>
            <a:pPr marL="342900" lvl="0" indent="-257175">
              <a:spcBef>
                <a:spcPct val="20000"/>
              </a:spcBef>
              <a:defRPr/>
            </a:pPr>
            <a:r>
              <a:rPr lang="ru-RU" sz="2800" b="1" i="1" dirty="0" smtClean="0">
                <a:solidFill>
                  <a:srgbClr val="000066"/>
                </a:solidFill>
                <a:latin typeface="+mj-lt"/>
              </a:rPr>
              <a:t> СТРАН ХВАЛИЛИ СВОЮ РЕЛИГИЮ.</a:t>
            </a:r>
          </a:p>
          <a:p>
            <a:pPr marL="342900" lvl="0" indent="-257175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2800" b="1" i="1" dirty="0" smtClean="0">
                <a:solidFill>
                  <a:srgbClr val="000066"/>
                </a:solidFill>
                <a:latin typeface="+mj-lt"/>
              </a:rPr>
              <a:t>БУЛГАРЫ ПРИНЯЛИ ИСЛАМСКУЮ РЕЛИГИЮ</a:t>
            </a:r>
          </a:p>
          <a:p>
            <a:pPr marL="342900" lvl="0" indent="17463">
              <a:spcBef>
                <a:spcPct val="20000"/>
              </a:spcBef>
              <a:defRPr/>
            </a:pPr>
            <a:endParaRPr lang="tt-RU" sz="2800" b="1" i="1" dirty="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772</TotalTime>
  <Words>639</Words>
  <Application>Microsoft Office PowerPoint</Application>
  <PresentationFormat>Экран (4:3)</PresentationFormat>
  <Paragraphs>133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Мадина</dc:creator>
  <cp:lastModifiedBy>1</cp:lastModifiedBy>
  <cp:revision>31</cp:revision>
  <dcterms:created xsi:type="dcterms:W3CDTF">2012-03-01T19:20:59Z</dcterms:created>
  <dcterms:modified xsi:type="dcterms:W3CDTF">2012-03-13T02:35:17Z</dcterms:modified>
</cp:coreProperties>
</file>